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TT Rounds Neue" charset="1" panose="02000503040000020003"/>
      <p:regular r:id="rId18"/>
    </p:embeddedFont>
    <p:embeddedFont>
      <p:font typeface="TT Rounds Neue Bold" charset="1" panose="02000803020000020004"/>
      <p:regular r:id="rId19"/>
    </p:embeddedFont>
    <p:embeddedFont>
      <p:font typeface="Bricolage Grotesque" charset="1" panose="020B0605040402000204"/>
      <p:regular r:id="rId20"/>
    </p:embeddedFont>
    <p:embeddedFont>
      <p:font typeface="Bricolage Grotesque Bold" charset="1" panose="020B0605040402000204"/>
      <p:regular r:id="rId21"/>
    </p:embeddedFont>
    <p:embeddedFont>
      <p:font typeface="League Spartan" charset="1" panose="00000800000000000000"/>
      <p:regular r:id="rId22"/>
    </p:embeddedFont>
    <p:embeddedFont>
      <p:font typeface="Arimo Bold" charset="1" panose="020B0704020202020204"/>
      <p:regular r:id="rId23"/>
    </p:embeddedFont>
    <p:embeddedFont>
      <p:font typeface="Arimo" charset="1"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https://www.law.georgetown.edu/wp-content/uploads/2021/08/2021-2022-Office-of-Graduate-Careers-LL.M.-Career-Manual.pdf" TargetMode="External" Type="http://schemas.openxmlformats.org/officeDocument/2006/relationships/hyperlink"/><Relationship Id="rId4"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https://www.wto.org/english/thewto_e/vacan_e/iypp_e.htm" TargetMode="External" Type="http://schemas.openxmlformats.org/officeDocument/2006/relationships/hyperlink"/><Relationship Id="rId4"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linkedin.com/company/opportunities-for-youth-organization/posts/?feedView=all" TargetMode="External" Type="http://schemas.openxmlformats.org/officeDocument/2006/relationships/hyperlink"/><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96784" y="-41210"/>
            <a:ext cx="7291216" cy="10328210"/>
          </a:xfrm>
          <a:custGeom>
            <a:avLst/>
            <a:gdLst/>
            <a:ahLst/>
            <a:cxnLst/>
            <a:rect r="r" b="b" t="t" l="l"/>
            <a:pathLst>
              <a:path h="10328210" w="7291216">
                <a:moveTo>
                  <a:pt x="0" y="0"/>
                </a:moveTo>
                <a:lnTo>
                  <a:pt x="7291216" y="0"/>
                </a:lnTo>
                <a:lnTo>
                  <a:pt x="7291216" y="10328210"/>
                </a:lnTo>
                <a:lnTo>
                  <a:pt x="0" y="10328210"/>
                </a:lnTo>
                <a:lnTo>
                  <a:pt x="0" y="0"/>
                </a:lnTo>
                <a:close/>
              </a:path>
            </a:pathLst>
          </a:custGeom>
          <a:blipFill>
            <a:blip r:embed="rId2">
              <a:alphaModFix amt="19999"/>
            </a:blip>
            <a:stretch>
              <a:fillRect l="-72552" t="0" r="-39926" b="0"/>
            </a:stretch>
          </a:blipFill>
        </p:spPr>
      </p:sp>
      <p:grpSp>
        <p:nvGrpSpPr>
          <p:cNvPr name="Group 3" id="3"/>
          <p:cNvGrpSpPr/>
          <p:nvPr/>
        </p:nvGrpSpPr>
        <p:grpSpPr>
          <a:xfrm rot="0">
            <a:off x="-2728458" y="-41210"/>
            <a:ext cx="16126309" cy="10328210"/>
            <a:chOff x="0" y="0"/>
            <a:chExt cx="1324446" cy="848251"/>
          </a:xfrm>
        </p:grpSpPr>
        <p:sp>
          <p:nvSpPr>
            <p:cNvPr name="Freeform 4" id="4"/>
            <p:cNvSpPr/>
            <p:nvPr/>
          </p:nvSpPr>
          <p:spPr>
            <a:xfrm flipH="false" flipV="false" rot="0">
              <a:off x="0" y="0"/>
              <a:ext cx="1324446" cy="848251"/>
            </a:xfrm>
            <a:custGeom>
              <a:avLst/>
              <a:gdLst/>
              <a:ahLst/>
              <a:cxnLst/>
              <a:rect r="r" b="b" t="t" l="l"/>
              <a:pathLst>
                <a:path h="848251" w="1324446">
                  <a:moveTo>
                    <a:pt x="1121246" y="0"/>
                  </a:moveTo>
                  <a:lnTo>
                    <a:pt x="0" y="0"/>
                  </a:lnTo>
                  <a:lnTo>
                    <a:pt x="203200" y="848251"/>
                  </a:lnTo>
                  <a:lnTo>
                    <a:pt x="1324446" y="848251"/>
                  </a:lnTo>
                  <a:lnTo>
                    <a:pt x="1121246" y="0"/>
                  </a:lnTo>
                  <a:close/>
                </a:path>
              </a:pathLst>
            </a:custGeom>
            <a:solidFill>
              <a:srgbClr val="CAF5F7"/>
            </a:solidFill>
          </p:spPr>
        </p:sp>
        <p:sp>
          <p:nvSpPr>
            <p:cNvPr name="TextBox 5" id="5"/>
            <p:cNvSpPr txBox="true"/>
            <p:nvPr/>
          </p:nvSpPr>
          <p:spPr>
            <a:xfrm>
              <a:off x="101600" y="-28575"/>
              <a:ext cx="1121246" cy="876826"/>
            </a:xfrm>
            <a:prstGeom prst="rect">
              <a:avLst/>
            </a:prstGeom>
          </p:spPr>
          <p:txBody>
            <a:bodyPr anchor="ctr" rtlCol="false" tIns="131665" lIns="131665" bIns="131665" rIns="131665"/>
            <a:lstStyle/>
            <a:p>
              <a:pPr algn="ctr">
                <a:lnSpc>
                  <a:spcPts val="1451"/>
                </a:lnSpc>
              </a:pPr>
            </a:p>
          </p:txBody>
        </p:sp>
      </p:grpSp>
      <p:sp>
        <p:nvSpPr>
          <p:cNvPr name="Freeform 6" id="6"/>
          <p:cNvSpPr/>
          <p:nvPr/>
        </p:nvSpPr>
        <p:spPr>
          <a:xfrm flipH="false" flipV="false" rot="0">
            <a:off x="10483907" y="5589724"/>
            <a:ext cx="2595217" cy="2269635"/>
          </a:xfrm>
          <a:custGeom>
            <a:avLst/>
            <a:gdLst/>
            <a:ahLst/>
            <a:cxnLst/>
            <a:rect r="r" b="b" t="t" l="l"/>
            <a:pathLst>
              <a:path h="2269635" w="2595217">
                <a:moveTo>
                  <a:pt x="0" y="0"/>
                </a:moveTo>
                <a:lnTo>
                  <a:pt x="2595217" y="0"/>
                </a:lnTo>
                <a:lnTo>
                  <a:pt x="2595217" y="2269635"/>
                </a:lnTo>
                <a:lnTo>
                  <a:pt x="0" y="2269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3929090" y="5711373"/>
            <a:ext cx="3455536" cy="2116630"/>
            <a:chOff x="0" y="0"/>
            <a:chExt cx="1649992" cy="1010675"/>
          </a:xfrm>
        </p:grpSpPr>
        <p:sp>
          <p:nvSpPr>
            <p:cNvPr name="Freeform 8" id="8"/>
            <p:cNvSpPr/>
            <p:nvPr/>
          </p:nvSpPr>
          <p:spPr>
            <a:xfrm flipH="false" flipV="false" rot="0">
              <a:off x="0" y="0"/>
              <a:ext cx="1649992" cy="1010675"/>
            </a:xfrm>
            <a:custGeom>
              <a:avLst/>
              <a:gdLst/>
              <a:ahLst/>
              <a:cxnLst/>
              <a:rect r="r" b="b" t="t" l="l"/>
              <a:pathLst>
                <a:path h="1010675" w="1649992">
                  <a:moveTo>
                    <a:pt x="0" y="0"/>
                  </a:moveTo>
                  <a:lnTo>
                    <a:pt x="1649992" y="0"/>
                  </a:lnTo>
                  <a:lnTo>
                    <a:pt x="1649992" y="1010675"/>
                  </a:lnTo>
                  <a:lnTo>
                    <a:pt x="0" y="1010675"/>
                  </a:lnTo>
                  <a:close/>
                </a:path>
              </a:pathLst>
            </a:custGeom>
            <a:solidFill>
              <a:srgbClr val="373737"/>
            </a:solidFill>
          </p:spPr>
        </p:sp>
        <p:sp>
          <p:nvSpPr>
            <p:cNvPr name="TextBox 9" id="9"/>
            <p:cNvSpPr txBox="true"/>
            <p:nvPr/>
          </p:nvSpPr>
          <p:spPr>
            <a:xfrm>
              <a:off x="0" y="-47625"/>
              <a:ext cx="1649992" cy="1058300"/>
            </a:xfrm>
            <a:prstGeom prst="rect">
              <a:avLst/>
            </a:prstGeom>
          </p:spPr>
          <p:txBody>
            <a:bodyPr anchor="ctr" rtlCol="false" tIns="131665" lIns="131665" bIns="131665" rIns="131665"/>
            <a:lstStyle/>
            <a:p>
              <a:pPr algn="ctr">
                <a:lnSpc>
                  <a:spcPts val="3857"/>
                </a:lnSpc>
              </a:pPr>
              <a:r>
                <a:rPr lang="en-US" sz="2755">
                  <a:solidFill>
                    <a:srgbClr val="FFFFFF"/>
                  </a:solidFill>
                  <a:latin typeface="TT Rounds Neue"/>
                  <a:ea typeface="TT Rounds Neue"/>
                  <a:cs typeface="TT Rounds Neue"/>
                  <a:sym typeface="TT Rounds Neue"/>
                </a:rPr>
                <a:t>With </a:t>
              </a:r>
              <a:r>
                <a:rPr lang="en-US" sz="2755" b="true">
                  <a:solidFill>
                    <a:srgbClr val="FFFFFF"/>
                  </a:solidFill>
                  <a:latin typeface="TT Rounds Neue Bold"/>
                  <a:ea typeface="TT Rounds Neue Bold"/>
                  <a:cs typeface="TT Rounds Neue Bold"/>
                  <a:sym typeface="TT Rounds Neue Bold"/>
                </a:rPr>
                <a:t>Saira Munir</a:t>
              </a:r>
            </a:p>
            <a:p>
              <a:pPr algn="ctr">
                <a:lnSpc>
                  <a:spcPts val="2244"/>
                </a:lnSpc>
              </a:pPr>
              <a:r>
                <a:rPr lang="en-US" sz="1603">
                  <a:solidFill>
                    <a:srgbClr val="FFFFFF"/>
                  </a:solidFill>
                  <a:latin typeface="TT Rounds Neue"/>
                  <a:ea typeface="TT Rounds Neue"/>
                  <a:cs typeface="TT Rounds Neue"/>
                  <a:sym typeface="TT Rounds Neue"/>
                </a:rPr>
                <a:t>Former Intern at the World Trade Organization and Pakist</a:t>
              </a:r>
              <a:r>
                <a:rPr lang="en-US" sz="1603">
                  <a:solidFill>
                    <a:srgbClr val="FFFFFF"/>
                  </a:solidFill>
                  <a:latin typeface="TT Rounds Neue"/>
                  <a:ea typeface="TT Rounds Neue"/>
                  <a:cs typeface="TT Rounds Neue"/>
                  <a:sym typeface="TT Rounds Neue"/>
                </a:rPr>
                <a:t>an’s Permanent Mission to the United Nations</a:t>
              </a:r>
            </a:p>
          </p:txBody>
        </p:sp>
      </p:grpSp>
      <p:sp>
        <p:nvSpPr>
          <p:cNvPr name="AutoShape 10" id="10"/>
          <p:cNvSpPr/>
          <p:nvPr/>
        </p:nvSpPr>
        <p:spPr>
          <a:xfrm>
            <a:off x="5841633" y="7048703"/>
            <a:ext cx="0" cy="387357"/>
          </a:xfrm>
          <a:prstGeom prst="line">
            <a:avLst/>
          </a:prstGeom>
          <a:ln cap="flat" w="28575">
            <a:solidFill>
              <a:srgbClr val="1CABB0"/>
            </a:solidFill>
            <a:prstDash val="solid"/>
            <a:headEnd type="none" len="sm" w="sm"/>
            <a:tailEnd type="none" len="sm" w="sm"/>
          </a:ln>
        </p:spPr>
      </p:sp>
      <p:grpSp>
        <p:nvGrpSpPr>
          <p:cNvPr name="Group 11" id="11"/>
          <p:cNvGrpSpPr/>
          <p:nvPr/>
        </p:nvGrpSpPr>
        <p:grpSpPr>
          <a:xfrm rot="0">
            <a:off x="13929090" y="1896111"/>
            <a:ext cx="3192645" cy="319264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0" t="0" r="0" b="0"/>
              </a:stretch>
            </a:blipFill>
            <a:ln w="171450" cap="sq">
              <a:solidFill>
                <a:srgbClr val="FFFFFF"/>
              </a:solidFill>
              <a:prstDash val="solid"/>
              <a:miter/>
            </a:ln>
          </p:spPr>
        </p:sp>
      </p:grpSp>
      <p:sp>
        <p:nvSpPr>
          <p:cNvPr name="Freeform 13" id="13"/>
          <p:cNvSpPr/>
          <p:nvPr/>
        </p:nvSpPr>
        <p:spPr>
          <a:xfrm flipH="false" flipV="false" rot="0">
            <a:off x="3483623" y="-1270898"/>
            <a:ext cx="5180189" cy="3161696"/>
          </a:xfrm>
          <a:custGeom>
            <a:avLst/>
            <a:gdLst/>
            <a:ahLst/>
            <a:cxnLst/>
            <a:rect r="r" b="b" t="t" l="l"/>
            <a:pathLst>
              <a:path h="3161696" w="5180189">
                <a:moveTo>
                  <a:pt x="0" y="0"/>
                </a:moveTo>
                <a:lnTo>
                  <a:pt x="5180189" y="0"/>
                </a:lnTo>
                <a:lnTo>
                  <a:pt x="5180189" y="3161696"/>
                </a:lnTo>
                <a:lnTo>
                  <a:pt x="0" y="3161696"/>
                </a:lnTo>
                <a:lnTo>
                  <a:pt x="0" y="0"/>
                </a:lnTo>
                <a:close/>
              </a:path>
            </a:pathLst>
          </a:custGeom>
          <a:blipFill>
            <a:blip r:embed="rId6"/>
            <a:stretch>
              <a:fillRect l="0" t="0" r="0" b="-63842"/>
            </a:stretch>
          </a:blipFill>
        </p:spPr>
      </p:sp>
      <p:sp>
        <p:nvSpPr>
          <p:cNvPr name="Freeform 14" id="14"/>
          <p:cNvSpPr/>
          <p:nvPr/>
        </p:nvSpPr>
        <p:spPr>
          <a:xfrm flipH="false" flipV="false" rot="0">
            <a:off x="1916973" y="8480638"/>
            <a:ext cx="727855" cy="620662"/>
          </a:xfrm>
          <a:custGeom>
            <a:avLst/>
            <a:gdLst/>
            <a:ahLst/>
            <a:cxnLst/>
            <a:rect r="r" b="b" t="t" l="l"/>
            <a:pathLst>
              <a:path h="620662" w="727855">
                <a:moveTo>
                  <a:pt x="0" y="0"/>
                </a:moveTo>
                <a:lnTo>
                  <a:pt x="727855" y="0"/>
                </a:lnTo>
                <a:lnTo>
                  <a:pt x="727855" y="620662"/>
                </a:lnTo>
                <a:lnTo>
                  <a:pt x="0" y="6206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2744053" y="8480638"/>
            <a:ext cx="621793" cy="620662"/>
          </a:xfrm>
          <a:custGeom>
            <a:avLst/>
            <a:gdLst/>
            <a:ahLst/>
            <a:cxnLst/>
            <a:rect r="r" b="b" t="t" l="l"/>
            <a:pathLst>
              <a:path h="620662" w="621793">
                <a:moveTo>
                  <a:pt x="0" y="0"/>
                </a:moveTo>
                <a:lnTo>
                  <a:pt x="621793" y="0"/>
                </a:lnTo>
                <a:lnTo>
                  <a:pt x="621793" y="620662"/>
                </a:lnTo>
                <a:lnTo>
                  <a:pt x="0" y="620662"/>
                </a:lnTo>
                <a:lnTo>
                  <a:pt x="0" y="0"/>
                </a:lnTo>
                <a:close/>
              </a:path>
            </a:pathLst>
          </a:custGeom>
          <a:blipFill>
            <a:blip r:embed="rId9"/>
            <a:stretch>
              <a:fillRect l="0" t="0" r="0" b="0"/>
            </a:stretch>
          </a:blipFill>
        </p:spPr>
      </p:sp>
      <p:sp>
        <p:nvSpPr>
          <p:cNvPr name="Freeform 16" id="16"/>
          <p:cNvSpPr/>
          <p:nvPr/>
        </p:nvSpPr>
        <p:spPr>
          <a:xfrm flipH="false" flipV="false" rot="0">
            <a:off x="3465071" y="8481768"/>
            <a:ext cx="621793" cy="621793"/>
          </a:xfrm>
          <a:custGeom>
            <a:avLst/>
            <a:gdLst/>
            <a:ahLst/>
            <a:cxnLst/>
            <a:rect r="r" b="b" t="t" l="l"/>
            <a:pathLst>
              <a:path h="621793" w="621793">
                <a:moveTo>
                  <a:pt x="0" y="0"/>
                </a:moveTo>
                <a:lnTo>
                  <a:pt x="621793" y="0"/>
                </a:lnTo>
                <a:lnTo>
                  <a:pt x="621793" y="621793"/>
                </a:lnTo>
                <a:lnTo>
                  <a:pt x="0" y="6217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1923303" y="6909498"/>
            <a:ext cx="3411393" cy="599092"/>
          </a:xfrm>
          <a:prstGeom prst="rect">
            <a:avLst/>
          </a:prstGeom>
        </p:spPr>
        <p:txBody>
          <a:bodyPr anchor="t" rtlCol="false" tIns="0" lIns="0" bIns="0" rIns="0">
            <a:spAutoFit/>
          </a:bodyPr>
          <a:lstStyle/>
          <a:p>
            <a:pPr algn="just">
              <a:lnSpc>
                <a:spcPts val="4942"/>
              </a:lnSpc>
            </a:pPr>
            <a:r>
              <a:rPr lang="en-US" sz="3530">
                <a:solidFill>
                  <a:srgbClr val="373737"/>
                </a:solidFill>
                <a:latin typeface="TT Rounds Neue"/>
                <a:ea typeface="TT Rounds Neue"/>
                <a:cs typeface="TT Rounds Neue"/>
                <a:sym typeface="TT Rounds Neue"/>
              </a:rPr>
              <a:t>Sunday, Feb</a:t>
            </a:r>
            <a:r>
              <a:rPr lang="en-US" sz="3530">
                <a:solidFill>
                  <a:srgbClr val="373737"/>
                </a:solidFill>
                <a:latin typeface="TT Rounds Neue"/>
                <a:ea typeface="TT Rounds Neue"/>
                <a:cs typeface="TT Rounds Neue"/>
                <a:sym typeface="TT Rounds Neue"/>
              </a:rPr>
              <a:t> 22 </a:t>
            </a:r>
          </a:p>
        </p:txBody>
      </p:sp>
      <p:sp>
        <p:nvSpPr>
          <p:cNvPr name="TextBox 18" id="18"/>
          <p:cNvSpPr txBox="true"/>
          <p:nvPr/>
        </p:nvSpPr>
        <p:spPr>
          <a:xfrm rot="0">
            <a:off x="1916973" y="4543011"/>
            <a:ext cx="6207093" cy="545745"/>
          </a:xfrm>
          <a:prstGeom prst="rect">
            <a:avLst/>
          </a:prstGeom>
        </p:spPr>
        <p:txBody>
          <a:bodyPr anchor="t" rtlCol="false" tIns="0" lIns="0" bIns="0" rIns="0">
            <a:spAutoFit/>
          </a:bodyPr>
          <a:lstStyle/>
          <a:p>
            <a:pPr algn="l">
              <a:lnSpc>
                <a:spcPts val="4448"/>
              </a:lnSpc>
            </a:pPr>
            <a:r>
              <a:rPr lang="en-US" sz="3155" spc="-293">
                <a:solidFill>
                  <a:srgbClr val="373737"/>
                </a:solidFill>
                <a:latin typeface="Bricolage Grotesque"/>
                <a:ea typeface="Bricolage Grotesque"/>
                <a:cs typeface="Bricolage Grotesque"/>
                <a:sym typeface="Bricolage Grotesque"/>
              </a:rPr>
              <a:t>PATHS TO PRACTICE</a:t>
            </a:r>
            <a:r>
              <a:rPr lang="en-US" b="true" sz="3155" spc="-293">
                <a:solidFill>
                  <a:srgbClr val="373737"/>
                </a:solidFill>
                <a:latin typeface="Bricolage Grotesque Bold"/>
                <a:ea typeface="Bricolage Grotesque Bold"/>
                <a:cs typeface="Bricolage Grotesque Bold"/>
                <a:sym typeface="Bricolage Grotesque Bold"/>
              </a:rPr>
              <a:t> LIVE  </a:t>
            </a:r>
            <a:r>
              <a:rPr lang="en-US" sz="3155" spc="-293">
                <a:solidFill>
                  <a:srgbClr val="373737"/>
                </a:solidFill>
                <a:latin typeface="Bricolage Grotesque"/>
                <a:ea typeface="Bricolage Grotesque"/>
                <a:cs typeface="Bricolage Grotesque"/>
                <a:sym typeface="Bricolage Grotesque"/>
              </a:rPr>
              <a:t>| SESSION 3</a:t>
            </a:r>
          </a:p>
        </p:txBody>
      </p:sp>
      <p:sp>
        <p:nvSpPr>
          <p:cNvPr name="TextBox 19" id="19"/>
          <p:cNvSpPr txBox="true"/>
          <p:nvPr/>
        </p:nvSpPr>
        <p:spPr>
          <a:xfrm rot="0">
            <a:off x="1916973" y="2409316"/>
            <a:ext cx="9864543" cy="1766200"/>
          </a:xfrm>
          <a:prstGeom prst="rect">
            <a:avLst/>
          </a:prstGeom>
        </p:spPr>
        <p:txBody>
          <a:bodyPr anchor="t" rtlCol="false" tIns="0" lIns="0" bIns="0" rIns="0">
            <a:spAutoFit/>
          </a:bodyPr>
          <a:lstStyle/>
          <a:p>
            <a:pPr algn="l">
              <a:lnSpc>
                <a:spcPts val="7104"/>
              </a:lnSpc>
            </a:pPr>
            <a:r>
              <a:rPr lang="en-US" sz="4767" spc="-176">
                <a:solidFill>
                  <a:srgbClr val="1CABB0"/>
                </a:solidFill>
                <a:latin typeface="League Spartan"/>
                <a:ea typeface="League Spartan"/>
                <a:cs typeface="League Spartan"/>
                <a:sym typeface="League Spartan"/>
              </a:rPr>
              <a:t>Breaking Into International Organisations (UN, WTO &amp; More)</a:t>
            </a:r>
          </a:p>
        </p:txBody>
      </p:sp>
      <p:sp>
        <p:nvSpPr>
          <p:cNvPr name="TextBox 20" id="20"/>
          <p:cNvSpPr txBox="true"/>
          <p:nvPr/>
        </p:nvSpPr>
        <p:spPr>
          <a:xfrm rot="0">
            <a:off x="6455275" y="6909498"/>
            <a:ext cx="3337582" cy="599092"/>
          </a:xfrm>
          <a:prstGeom prst="rect">
            <a:avLst/>
          </a:prstGeom>
        </p:spPr>
        <p:txBody>
          <a:bodyPr anchor="t" rtlCol="false" tIns="0" lIns="0" bIns="0" rIns="0">
            <a:spAutoFit/>
          </a:bodyPr>
          <a:lstStyle/>
          <a:p>
            <a:pPr algn="just">
              <a:lnSpc>
                <a:spcPts val="4942"/>
              </a:lnSpc>
            </a:pPr>
            <a:r>
              <a:rPr lang="en-US" sz="3530">
                <a:solidFill>
                  <a:srgbClr val="373737"/>
                </a:solidFill>
                <a:latin typeface="TT Rounds Neue"/>
                <a:ea typeface="TT Rounds Neue"/>
                <a:cs typeface="TT Rounds Neue"/>
                <a:sym typeface="TT Rounds Neue"/>
              </a:rPr>
              <a:t>04.00 PM (GST)</a:t>
            </a:r>
          </a:p>
        </p:txBody>
      </p:sp>
      <p:sp>
        <p:nvSpPr>
          <p:cNvPr name="TextBox 21" id="21"/>
          <p:cNvSpPr txBox="true"/>
          <p:nvPr/>
        </p:nvSpPr>
        <p:spPr>
          <a:xfrm rot="0">
            <a:off x="1922280" y="5387897"/>
            <a:ext cx="8045457" cy="1155771"/>
          </a:xfrm>
          <a:prstGeom prst="rect">
            <a:avLst/>
          </a:prstGeom>
        </p:spPr>
        <p:txBody>
          <a:bodyPr anchor="t" rtlCol="false" tIns="0" lIns="0" bIns="0" rIns="0">
            <a:spAutoFit/>
          </a:bodyPr>
          <a:lstStyle/>
          <a:p>
            <a:pPr algn="l">
              <a:lnSpc>
                <a:spcPts val="3070"/>
              </a:lnSpc>
            </a:pPr>
            <a:r>
              <a:rPr lang="en-US" sz="2343" b="true">
                <a:solidFill>
                  <a:srgbClr val="373737"/>
                </a:solidFill>
                <a:latin typeface="TT Rounds Neue Bold"/>
                <a:ea typeface="TT Rounds Neue Bold"/>
                <a:cs typeface="TT Rounds Neue Bold"/>
                <a:sym typeface="TT Rounds Neue Bold"/>
              </a:rPr>
              <a:t>Wa</a:t>
            </a:r>
            <a:r>
              <a:rPr lang="en-US" b="true" sz="2343">
                <a:solidFill>
                  <a:srgbClr val="373737"/>
                </a:solidFill>
                <a:latin typeface="TT Rounds Neue Bold"/>
                <a:ea typeface="TT Rounds Neue Bold"/>
                <a:cs typeface="TT Rounds Neue Bold"/>
                <a:sym typeface="TT Rounds Neue Bold"/>
              </a:rPr>
              <a:t>nt to work at the UN, WTO or similar organisations?</a:t>
            </a:r>
          </a:p>
          <a:p>
            <a:pPr algn="l">
              <a:lnSpc>
                <a:spcPts val="3070"/>
              </a:lnSpc>
            </a:pPr>
            <a:r>
              <a:rPr lang="en-US" sz="2343">
                <a:solidFill>
                  <a:srgbClr val="373737"/>
                </a:solidFill>
                <a:latin typeface="TT Rounds Neue"/>
                <a:ea typeface="TT Rounds Neue"/>
                <a:cs typeface="TT Rounds Neue"/>
                <a:sym typeface="TT Rounds Neue"/>
              </a:rPr>
              <a:t>Join a practical conversation on how to apply, what to expect, and how to stand out at the UN, WTO and beyond.</a:t>
            </a:r>
          </a:p>
        </p:txBody>
      </p:sp>
      <p:sp>
        <p:nvSpPr>
          <p:cNvPr name="TextBox 22" id="22"/>
          <p:cNvSpPr txBox="true"/>
          <p:nvPr/>
        </p:nvSpPr>
        <p:spPr>
          <a:xfrm rot="0">
            <a:off x="4307620" y="8570951"/>
            <a:ext cx="3989484" cy="392410"/>
          </a:xfrm>
          <a:prstGeom prst="rect">
            <a:avLst/>
          </a:prstGeom>
        </p:spPr>
        <p:txBody>
          <a:bodyPr anchor="t" rtlCol="false" tIns="0" lIns="0" bIns="0" rIns="0">
            <a:spAutoFit/>
          </a:bodyPr>
          <a:lstStyle/>
          <a:p>
            <a:pPr algn="just">
              <a:lnSpc>
                <a:spcPts val="3234"/>
              </a:lnSpc>
            </a:pPr>
            <a:r>
              <a:rPr lang="en-US" sz="2310">
                <a:solidFill>
                  <a:srgbClr val="373737"/>
                </a:solidFill>
                <a:latin typeface="TT Rounds Neue"/>
                <a:ea typeface="TT Rounds Neue"/>
                <a:cs typeface="TT Rounds Neue"/>
                <a:sym typeface="TT Rounds Neue"/>
              </a:rPr>
              <a:t>@halalaw.ae | www.halalaw.ae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47909" y="2540124"/>
            <a:ext cx="6534515" cy="6534515"/>
          </a:xfrm>
          <a:custGeom>
            <a:avLst/>
            <a:gdLst/>
            <a:ahLst/>
            <a:cxnLst/>
            <a:rect r="r" b="b" t="t" l="l"/>
            <a:pathLst>
              <a:path h="6534515" w="6534515">
                <a:moveTo>
                  <a:pt x="0" y="0"/>
                </a:moveTo>
                <a:lnTo>
                  <a:pt x="6534515" y="0"/>
                </a:lnTo>
                <a:lnTo>
                  <a:pt x="6534515" y="6534515"/>
                </a:lnTo>
                <a:lnTo>
                  <a:pt x="0" y="6534515"/>
                </a:lnTo>
                <a:lnTo>
                  <a:pt x="0" y="0"/>
                </a:lnTo>
                <a:close/>
              </a:path>
            </a:pathLst>
          </a:custGeom>
          <a:blipFill>
            <a:blip r:embed="rId2"/>
            <a:stretch>
              <a:fillRect l="0" t="0" r="0" b="0"/>
            </a:stretch>
          </a:blipFill>
        </p:spPr>
      </p:sp>
      <p:sp>
        <p:nvSpPr>
          <p:cNvPr name="TextBox 3" id="3"/>
          <p:cNvSpPr txBox="true"/>
          <p:nvPr/>
        </p:nvSpPr>
        <p:spPr>
          <a:xfrm rot="0">
            <a:off x="10157403" y="2676814"/>
            <a:ext cx="7265593" cy="7410785"/>
          </a:xfrm>
          <a:prstGeom prst="rect">
            <a:avLst/>
          </a:prstGeom>
        </p:spPr>
        <p:txBody>
          <a:bodyPr anchor="t" rtlCol="false" tIns="0" lIns="0" bIns="0" rIns="0">
            <a:spAutoFit/>
          </a:bodyPr>
          <a:lstStyle/>
          <a:p>
            <a:pPr algn="ctr">
              <a:lnSpc>
                <a:spcPts val="3131"/>
              </a:lnSpc>
            </a:pPr>
            <a:r>
              <a:rPr lang="en-US" sz="2236">
                <a:solidFill>
                  <a:srgbClr val="000000"/>
                </a:solidFill>
                <a:latin typeface="TT Rounds Neue"/>
                <a:ea typeface="TT Rounds Neue"/>
                <a:cs typeface="TT Rounds Neue"/>
                <a:sym typeface="TT Rounds Neue"/>
              </a:rPr>
              <a:t>I would also focus on</a:t>
            </a:r>
          </a:p>
          <a:p>
            <a:pPr algn="ctr">
              <a:lnSpc>
                <a:spcPts val="3131"/>
              </a:lnSpc>
            </a:pPr>
          </a:p>
          <a:p>
            <a:pPr algn="ctr">
              <a:lnSpc>
                <a:spcPts val="3131"/>
              </a:lnSpc>
            </a:pPr>
            <a:r>
              <a:rPr lang="en-US" sz="2236" b="true">
                <a:solidFill>
                  <a:srgbClr val="000000"/>
                </a:solidFill>
                <a:latin typeface="TT Rounds Neue Bold"/>
                <a:ea typeface="TT Rounds Neue Bold"/>
                <a:cs typeface="TT Rounds Neue Bold"/>
                <a:sym typeface="TT Rounds Neue Bold"/>
              </a:rPr>
              <a:t>Academic modules: </a:t>
            </a:r>
            <a:r>
              <a:rPr lang="en-US" sz="2236">
                <a:solidFill>
                  <a:srgbClr val="000000"/>
                </a:solidFill>
                <a:latin typeface="TT Rounds Neue"/>
                <a:ea typeface="TT Rounds Neue"/>
                <a:cs typeface="TT Rounds Neue"/>
                <a:sym typeface="TT Rounds Neue"/>
              </a:rPr>
              <a:t>Highlight the modules that are linked to the role you’re applying for. </a:t>
            </a:r>
          </a:p>
          <a:p>
            <a:pPr algn="ctr">
              <a:lnSpc>
                <a:spcPts val="3131"/>
              </a:lnSpc>
            </a:pPr>
            <a:r>
              <a:rPr lang="en-US" sz="2236" b="true">
                <a:solidFill>
                  <a:srgbClr val="000000"/>
                </a:solidFill>
                <a:latin typeface="TT Rounds Neue Bold"/>
                <a:ea typeface="TT Rounds Neue Bold"/>
                <a:cs typeface="TT Rounds Neue Bold"/>
                <a:sym typeface="TT Rounds Neue Bold"/>
              </a:rPr>
              <a:t>Academic achievements:</a:t>
            </a:r>
            <a:r>
              <a:rPr lang="en-US" sz="2236">
                <a:solidFill>
                  <a:srgbClr val="000000"/>
                </a:solidFill>
                <a:latin typeface="TT Rounds Neue"/>
                <a:ea typeface="TT Rounds Neue"/>
                <a:cs typeface="TT Rounds Neue"/>
                <a:sym typeface="TT Rounds Neue"/>
              </a:rPr>
              <a:t> I believe this is something that helps you stand out in the crowd, and this is something I would place front and centre as well on your resume. </a:t>
            </a:r>
          </a:p>
          <a:p>
            <a:pPr algn="ctr">
              <a:lnSpc>
                <a:spcPts val="3131"/>
              </a:lnSpc>
            </a:pPr>
            <a:r>
              <a:rPr lang="en-US" sz="2236" b="true">
                <a:solidFill>
                  <a:srgbClr val="000000"/>
                </a:solidFill>
                <a:latin typeface="TT Rounds Neue Bold"/>
                <a:ea typeface="TT Rounds Neue Bold"/>
                <a:cs typeface="TT Rounds Neue Bold"/>
                <a:sym typeface="TT Rounds Neue Bold"/>
              </a:rPr>
              <a:t>Professional certificates</a:t>
            </a:r>
            <a:r>
              <a:rPr lang="en-US" sz="2236">
                <a:solidFill>
                  <a:srgbClr val="000000"/>
                </a:solidFill>
                <a:latin typeface="TT Rounds Neue"/>
                <a:ea typeface="TT Rounds Neue"/>
                <a:cs typeface="TT Rounds Neue"/>
                <a:sym typeface="TT Rounds Neue"/>
              </a:rPr>
              <a:t>: If you have any linked to the role you’re applying for this can be really useful. You can complete one on FutureLearn or on edx to demonstrate you have the skill or knowledge they’re seeking. </a:t>
            </a:r>
          </a:p>
          <a:p>
            <a:pPr algn="ctr">
              <a:lnSpc>
                <a:spcPts val="3131"/>
              </a:lnSpc>
            </a:pPr>
            <a:r>
              <a:rPr lang="en-US" sz="2236" b="true">
                <a:solidFill>
                  <a:srgbClr val="000000"/>
                </a:solidFill>
                <a:latin typeface="TT Rounds Neue Bold"/>
                <a:ea typeface="TT Rounds Neue Bold"/>
                <a:cs typeface="TT Rounds Neue Bold"/>
                <a:sym typeface="TT Rounds Neue Bold"/>
              </a:rPr>
              <a:t>Languages</a:t>
            </a:r>
            <a:r>
              <a:rPr lang="en-US" sz="2236">
                <a:solidFill>
                  <a:srgbClr val="000000"/>
                </a:solidFill>
                <a:latin typeface="TT Rounds Neue"/>
                <a:ea typeface="TT Rounds Neue"/>
                <a:cs typeface="TT Rounds Neue"/>
                <a:sym typeface="TT Rounds Neue"/>
              </a:rPr>
              <a:t>: If you’re keen on working in this field, it’s definitely advisable to polish up language skills.</a:t>
            </a:r>
          </a:p>
          <a:p>
            <a:pPr algn="ctr">
              <a:lnSpc>
                <a:spcPts val="3131"/>
              </a:lnSpc>
            </a:pPr>
          </a:p>
          <a:p>
            <a:pPr algn="ctr">
              <a:lnSpc>
                <a:spcPts val="3131"/>
              </a:lnSpc>
            </a:pPr>
            <a:r>
              <a:rPr lang="en-US" sz="2236">
                <a:solidFill>
                  <a:srgbClr val="000000"/>
                </a:solidFill>
                <a:latin typeface="TT Rounds Neue"/>
                <a:ea typeface="TT Rounds Neue"/>
                <a:cs typeface="TT Rounds Neue"/>
                <a:sym typeface="TT Rounds Neue"/>
              </a:rPr>
              <a:t>Note, if you’re a lawyer, not being qualified in a jurisdiction doesn’t impact your competitiveness really. </a:t>
            </a:r>
          </a:p>
          <a:p>
            <a:pPr algn="ctr">
              <a:lnSpc>
                <a:spcPts val="3131"/>
              </a:lnSpc>
            </a:pPr>
          </a:p>
          <a:p>
            <a:pPr algn="ctr">
              <a:lnSpc>
                <a:spcPts val="3131"/>
              </a:lnSpc>
            </a:pPr>
          </a:p>
          <a:p>
            <a:pPr algn="ctr">
              <a:lnSpc>
                <a:spcPts val="3131"/>
              </a:lnSpc>
              <a:spcBef>
                <a:spcPct val="0"/>
              </a:spcBef>
            </a:pPr>
          </a:p>
        </p:txBody>
      </p:sp>
      <p:sp>
        <p:nvSpPr>
          <p:cNvPr name="TextBox 4" id="4"/>
          <p:cNvSpPr txBox="true"/>
          <p:nvPr/>
        </p:nvSpPr>
        <p:spPr>
          <a:xfrm rot="0">
            <a:off x="0" y="315471"/>
            <a:ext cx="18288000" cy="1801176"/>
          </a:xfrm>
          <a:prstGeom prst="rect">
            <a:avLst/>
          </a:prstGeom>
        </p:spPr>
        <p:txBody>
          <a:bodyPr anchor="t" rtlCol="false" tIns="0" lIns="0" bIns="0" rIns="0">
            <a:spAutoFit/>
          </a:bodyPr>
          <a:lstStyle/>
          <a:p>
            <a:pPr algn="ctr">
              <a:lnSpc>
                <a:spcPts val="7283"/>
              </a:lnSpc>
              <a:spcBef>
                <a:spcPct val="0"/>
              </a:spcBef>
            </a:pPr>
            <a:r>
              <a:rPr lang="en-US" sz="4887" spc="-405">
                <a:solidFill>
                  <a:srgbClr val="000000"/>
                </a:solidFill>
                <a:latin typeface="Bricolage Grotesque"/>
                <a:ea typeface="Bricolage Grotesque"/>
                <a:cs typeface="Bricolage Grotesque"/>
                <a:sym typeface="Bricolage Grotesque"/>
              </a:rPr>
              <a:t>What types of coursework or prior internship/experience tend to make candidates more competitive?</a:t>
            </a:r>
          </a:p>
        </p:txBody>
      </p:sp>
      <p:sp>
        <p:nvSpPr>
          <p:cNvPr name="Freeform 5" id="5"/>
          <p:cNvSpPr/>
          <p:nvPr/>
        </p:nvSpPr>
        <p:spPr>
          <a:xfrm flipH="false" flipV="false" rot="0">
            <a:off x="15136609" y="9387923"/>
            <a:ext cx="3006746" cy="699675"/>
          </a:xfrm>
          <a:custGeom>
            <a:avLst/>
            <a:gdLst/>
            <a:ahLst/>
            <a:cxnLst/>
            <a:rect r="r" b="b" t="t" l="l"/>
            <a:pathLst>
              <a:path h="699675" w="3006746">
                <a:moveTo>
                  <a:pt x="0" y="0"/>
                </a:moveTo>
                <a:lnTo>
                  <a:pt x="3006746" y="0"/>
                </a:lnTo>
                <a:lnTo>
                  <a:pt x="3006746" y="699676"/>
                </a:lnTo>
                <a:lnTo>
                  <a:pt x="0" y="699676"/>
                </a:lnTo>
                <a:lnTo>
                  <a:pt x="0" y="0"/>
                </a:lnTo>
                <a:close/>
              </a:path>
            </a:pathLst>
          </a:custGeom>
          <a:blipFill>
            <a:blip r:embed="rId3"/>
            <a:stretch>
              <a:fillRect l="0" t="-162285" r="0" b="-167448"/>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81249" y="766850"/>
            <a:ext cx="6726811" cy="8491450"/>
          </a:xfrm>
          <a:custGeom>
            <a:avLst/>
            <a:gdLst/>
            <a:ahLst/>
            <a:cxnLst/>
            <a:rect r="r" b="b" t="t" l="l"/>
            <a:pathLst>
              <a:path h="8491450" w="6726811">
                <a:moveTo>
                  <a:pt x="0" y="0"/>
                </a:moveTo>
                <a:lnTo>
                  <a:pt x="6726811" y="0"/>
                </a:lnTo>
                <a:lnTo>
                  <a:pt x="6726811" y="8491450"/>
                </a:lnTo>
                <a:lnTo>
                  <a:pt x="0" y="8491450"/>
                </a:lnTo>
                <a:lnTo>
                  <a:pt x="0" y="0"/>
                </a:lnTo>
                <a:close/>
              </a:path>
            </a:pathLst>
          </a:custGeom>
          <a:blipFill>
            <a:blip r:embed="rId2"/>
            <a:stretch>
              <a:fillRect l="-650" t="0" r="-650" b="0"/>
            </a:stretch>
          </a:blipFill>
          <a:ln w="57150" cap="sq">
            <a:solidFill>
              <a:srgbClr val="1CABB0"/>
            </a:solidFill>
            <a:prstDash val="solid"/>
            <a:miter/>
          </a:ln>
        </p:spPr>
      </p:sp>
      <p:sp>
        <p:nvSpPr>
          <p:cNvPr name="TextBox 3" id="3"/>
          <p:cNvSpPr txBox="true"/>
          <p:nvPr/>
        </p:nvSpPr>
        <p:spPr>
          <a:xfrm rot="0">
            <a:off x="8053889" y="2095793"/>
            <a:ext cx="8946356" cy="877251"/>
          </a:xfrm>
          <a:prstGeom prst="rect">
            <a:avLst/>
          </a:prstGeom>
        </p:spPr>
        <p:txBody>
          <a:bodyPr anchor="t" rtlCol="false" tIns="0" lIns="0" bIns="0" rIns="0">
            <a:spAutoFit/>
          </a:bodyPr>
          <a:lstStyle/>
          <a:p>
            <a:pPr algn="ctr">
              <a:lnSpc>
                <a:spcPts val="7283"/>
              </a:lnSpc>
              <a:spcBef>
                <a:spcPct val="0"/>
              </a:spcBef>
            </a:pPr>
            <a:r>
              <a:rPr lang="en-US" sz="4887" spc="-405">
                <a:solidFill>
                  <a:srgbClr val="000000"/>
                </a:solidFill>
                <a:latin typeface="Bricolage Grotesque"/>
                <a:ea typeface="Bricolage Grotesque"/>
                <a:cs typeface="Bricolage Grotesque"/>
                <a:sym typeface="Bricolage Grotesque"/>
              </a:rPr>
              <a:t>Ideal resume and cover letter formats</a:t>
            </a:r>
          </a:p>
        </p:txBody>
      </p:sp>
      <p:sp>
        <p:nvSpPr>
          <p:cNvPr name="TextBox 4" id="4"/>
          <p:cNvSpPr txBox="true"/>
          <p:nvPr/>
        </p:nvSpPr>
        <p:spPr>
          <a:xfrm rot="0">
            <a:off x="1028700" y="9483503"/>
            <a:ext cx="5955270" cy="507405"/>
          </a:xfrm>
          <a:prstGeom prst="rect">
            <a:avLst/>
          </a:prstGeom>
        </p:spPr>
        <p:txBody>
          <a:bodyPr anchor="t" rtlCol="false" tIns="0" lIns="0" bIns="0" rIns="0">
            <a:spAutoFit/>
          </a:bodyPr>
          <a:lstStyle/>
          <a:p>
            <a:pPr algn="l">
              <a:lnSpc>
                <a:spcPts val="1957"/>
              </a:lnSpc>
            </a:pPr>
            <a:r>
              <a:rPr lang="en-US" sz="1398" u="sng">
                <a:solidFill>
                  <a:srgbClr val="1CABB0"/>
                </a:solidFill>
                <a:latin typeface="Arimo"/>
                <a:ea typeface="Arimo"/>
                <a:cs typeface="Arimo"/>
                <a:sym typeface="Arimo"/>
                <a:hlinkClick r:id="rId3" tooltip="https://www.law.georgetown.edu/wp-content/uploads/2021/08/2021-2022-Office-of-Graduate-Careers-LL.M.-Career-Manual.pdf"/>
              </a:rPr>
              <a:t>https://www.law.georgetown.edu/wp-content/uploads/2021/08/2021-2022-Office-of-Graduate-Careers-LL.M.-Career-Manual.pdf</a:t>
            </a:r>
          </a:p>
        </p:txBody>
      </p:sp>
      <p:sp>
        <p:nvSpPr>
          <p:cNvPr name="TextBox 5" id="5"/>
          <p:cNvSpPr txBox="true"/>
          <p:nvPr/>
        </p:nvSpPr>
        <p:spPr>
          <a:xfrm rot="0">
            <a:off x="8053889" y="3801676"/>
            <a:ext cx="7902038" cy="3216216"/>
          </a:xfrm>
          <a:prstGeom prst="rect">
            <a:avLst/>
          </a:prstGeom>
        </p:spPr>
        <p:txBody>
          <a:bodyPr anchor="t" rtlCol="false" tIns="0" lIns="0" bIns="0" rIns="0">
            <a:spAutoFit/>
          </a:bodyPr>
          <a:lstStyle/>
          <a:p>
            <a:pPr algn="ctr" marL="443854" indent="-221927" lvl="1">
              <a:lnSpc>
                <a:spcPts val="2878"/>
              </a:lnSpc>
              <a:buFont typeface="Arial"/>
              <a:buChar char="•"/>
            </a:pPr>
            <a:r>
              <a:rPr lang="en-US" sz="2055" strike="noStrike" u="none">
                <a:solidFill>
                  <a:srgbClr val="000000"/>
                </a:solidFill>
                <a:latin typeface="TT Rounds Neue"/>
                <a:ea typeface="TT Rounds Neue"/>
                <a:cs typeface="TT Rounds Neue"/>
                <a:sym typeface="TT Rounds Neue"/>
              </a:rPr>
              <a:t>Generally keep your resume and cover letter simple. </a:t>
            </a:r>
            <a:r>
              <a:rPr lang="en-US" b="true" sz="2055" strike="noStrike" u="none">
                <a:solidFill>
                  <a:srgbClr val="000000"/>
                </a:solidFill>
                <a:latin typeface="TT Rounds Neue Bold"/>
                <a:ea typeface="TT Rounds Neue Bold"/>
                <a:cs typeface="TT Rounds Neue Bold"/>
                <a:sym typeface="TT Rounds Neue Bold"/>
              </a:rPr>
              <a:t>One page. </a:t>
            </a:r>
          </a:p>
          <a:p>
            <a:pPr algn="ctr" marL="443854" indent="-221927" lvl="1">
              <a:lnSpc>
                <a:spcPts val="2878"/>
              </a:lnSpc>
              <a:buFont typeface="Arial"/>
              <a:buChar char="•"/>
            </a:pPr>
            <a:r>
              <a:rPr lang="en-US" sz="2055" strike="noStrike" u="none">
                <a:solidFill>
                  <a:srgbClr val="000000"/>
                </a:solidFill>
                <a:latin typeface="TT Rounds Neue"/>
                <a:ea typeface="TT Rounds Neue"/>
                <a:cs typeface="TT Rounds Neue"/>
                <a:sym typeface="TT Rounds Neue"/>
              </a:rPr>
              <a:t>Make it clear, legible, and don’t overthink it too much. </a:t>
            </a:r>
          </a:p>
          <a:p>
            <a:pPr algn="ctr" marL="443854" indent="-221927" lvl="1">
              <a:lnSpc>
                <a:spcPts val="2878"/>
              </a:lnSpc>
              <a:buFont typeface="Arial"/>
              <a:buChar char="•"/>
            </a:pPr>
            <a:r>
              <a:rPr lang="en-US" sz="2055" strike="noStrike" u="none">
                <a:solidFill>
                  <a:srgbClr val="000000"/>
                </a:solidFill>
                <a:latin typeface="TT Rounds Neue"/>
                <a:ea typeface="TT Rounds Neue"/>
                <a:cs typeface="TT Rounds Neue"/>
                <a:sym typeface="TT Rounds Neue"/>
              </a:rPr>
              <a:t>Do tailor it to the job application.</a:t>
            </a:r>
          </a:p>
          <a:p>
            <a:pPr algn="ctr" marL="443854" indent="-221927" lvl="1">
              <a:lnSpc>
                <a:spcPts val="2878"/>
              </a:lnSpc>
              <a:buFont typeface="Arial"/>
              <a:buChar char="•"/>
            </a:pPr>
            <a:r>
              <a:rPr lang="en-US" sz="2055" strike="noStrike" u="none">
                <a:solidFill>
                  <a:srgbClr val="000000"/>
                </a:solidFill>
                <a:latin typeface="TT Rounds Neue"/>
                <a:ea typeface="TT Rounds Neue"/>
                <a:cs typeface="TT Rounds Neue"/>
                <a:sym typeface="TT Rounds Neue"/>
              </a:rPr>
              <a:t>I would use my University’s (Georgetown Law) templates for both my resume and cover letter, just filling it with my own details and I’ve found that works fairly effectively in this field. </a:t>
            </a:r>
          </a:p>
          <a:p>
            <a:pPr algn="ctr" marL="443854" indent="-221927" lvl="1">
              <a:lnSpc>
                <a:spcPts val="2878"/>
              </a:lnSpc>
              <a:buFont typeface="Arial"/>
              <a:buChar char="•"/>
            </a:pPr>
            <a:r>
              <a:rPr lang="en-US" sz="2055" strike="noStrike" u="none">
                <a:solidFill>
                  <a:srgbClr val="000000"/>
                </a:solidFill>
                <a:latin typeface="TT Rounds Neue"/>
                <a:ea typeface="TT Rounds Neue"/>
                <a:cs typeface="TT Rounds Neue"/>
                <a:sym typeface="TT Rounds Neue"/>
              </a:rPr>
              <a:t>I then used </a:t>
            </a:r>
            <a:r>
              <a:rPr lang="en-US" b="true" sz="2055" strike="noStrike" u="none">
                <a:solidFill>
                  <a:srgbClr val="000000"/>
                </a:solidFill>
                <a:latin typeface="TT Rounds Neue Bold"/>
                <a:ea typeface="TT Rounds Neue Bold"/>
                <a:cs typeface="TT Rounds Neue Bold"/>
                <a:sym typeface="TT Rounds Neue Bold"/>
              </a:rPr>
              <a:t>CareerSet</a:t>
            </a:r>
            <a:r>
              <a:rPr lang="en-US" sz="2055" strike="noStrike" u="none">
                <a:solidFill>
                  <a:srgbClr val="000000"/>
                </a:solidFill>
                <a:latin typeface="TT Rounds Neue"/>
                <a:ea typeface="TT Rounds Neue"/>
                <a:cs typeface="TT Rounds Neue"/>
                <a:sym typeface="TT Rounds Neue"/>
              </a:rPr>
              <a:t> to ensure my resume is strong and well tailored to the role.</a:t>
            </a:r>
          </a:p>
          <a:p>
            <a:pPr algn="ctr">
              <a:lnSpc>
                <a:spcPts val="2878"/>
              </a:lnSpc>
            </a:pPr>
          </a:p>
        </p:txBody>
      </p:sp>
      <p:sp>
        <p:nvSpPr>
          <p:cNvPr name="Freeform 6" id="6"/>
          <p:cNvSpPr/>
          <p:nvPr/>
        </p:nvSpPr>
        <p:spPr>
          <a:xfrm flipH="false" flipV="false" rot="0">
            <a:off x="15029173" y="329025"/>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4"/>
            <a:stretch>
              <a:fillRect l="0" t="-162285" r="0" b="-167448"/>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171994" y="2194421"/>
            <a:ext cx="9587452" cy="6387640"/>
          </a:xfrm>
          <a:custGeom>
            <a:avLst/>
            <a:gdLst/>
            <a:ahLst/>
            <a:cxnLst/>
            <a:rect r="r" b="b" t="t" l="l"/>
            <a:pathLst>
              <a:path h="6387640" w="9587452">
                <a:moveTo>
                  <a:pt x="0" y="0"/>
                </a:moveTo>
                <a:lnTo>
                  <a:pt x="9587452" y="0"/>
                </a:lnTo>
                <a:lnTo>
                  <a:pt x="9587452" y="6387640"/>
                </a:lnTo>
                <a:lnTo>
                  <a:pt x="0" y="6387640"/>
                </a:lnTo>
                <a:lnTo>
                  <a:pt x="0" y="0"/>
                </a:lnTo>
                <a:close/>
              </a:path>
            </a:pathLst>
          </a:custGeom>
          <a:blipFill>
            <a:blip r:embed="rId2"/>
            <a:stretch>
              <a:fillRect l="0" t="0" r="0" b="0"/>
            </a:stretch>
          </a:blipFill>
        </p:spPr>
      </p:sp>
      <p:sp>
        <p:nvSpPr>
          <p:cNvPr name="TextBox 3" id="3"/>
          <p:cNvSpPr txBox="true"/>
          <p:nvPr/>
        </p:nvSpPr>
        <p:spPr>
          <a:xfrm rot="0">
            <a:off x="6850398" y="895350"/>
            <a:ext cx="3714155" cy="1801176"/>
          </a:xfrm>
          <a:prstGeom prst="rect">
            <a:avLst/>
          </a:prstGeom>
        </p:spPr>
        <p:txBody>
          <a:bodyPr anchor="t" rtlCol="false" tIns="0" lIns="0" bIns="0" rIns="0">
            <a:spAutoFit/>
          </a:bodyPr>
          <a:lstStyle/>
          <a:p>
            <a:pPr algn="ctr">
              <a:lnSpc>
                <a:spcPts val="7283"/>
              </a:lnSpc>
            </a:pPr>
            <a:r>
              <a:rPr lang="en-US" sz="4887" spc="-405">
                <a:solidFill>
                  <a:srgbClr val="000000"/>
                </a:solidFill>
                <a:latin typeface="Bricolage Grotesque"/>
                <a:ea typeface="Bricolage Grotesque"/>
                <a:cs typeface="Bricolage Grotesque"/>
                <a:sym typeface="Bricolage Grotesque"/>
              </a:rPr>
              <a:t>Any Questions?</a:t>
            </a:r>
          </a:p>
          <a:p>
            <a:pPr algn="ctr">
              <a:lnSpc>
                <a:spcPts val="7283"/>
              </a:lnSpc>
              <a:spcBef>
                <a:spcPct val="0"/>
              </a:spcBef>
            </a:pPr>
          </a:p>
        </p:txBody>
      </p:sp>
      <p:sp>
        <p:nvSpPr>
          <p:cNvPr name="Freeform 4" id="4"/>
          <p:cNvSpPr/>
          <p:nvPr/>
        </p:nvSpPr>
        <p:spPr>
          <a:xfrm flipH="false" flipV="false" rot="0">
            <a:off x="15029173" y="329025"/>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3"/>
            <a:stretch>
              <a:fillRect l="0" t="-162285" r="0" b="-167448"/>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16448" y="329025"/>
            <a:ext cx="5219471" cy="1214581"/>
          </a:xfrm>
          <a:custGeom>
            <a:avLst/>
            <a:gdLst/>
            <a:ahLst/>
            <a:cxnLst/>
            <a:rect r="r" b="b" t="t" l="l"/>
            <a:pathLst>
              <a:path h="1214581" w="5219471">
                <a:moveTo>
                  <a:pt x="0" y="0"/>
                </a:moveTo>
                <a:lnTo>
                  <a:pt x="5219471" y="0"/>
                </a:lnTo>
                <a:lnTo>
                  <a:pt x="5219471" y="1214580"/>
                </a:lnTo>
                <a:lnTo>
                  <a:pt x="0" y="1214580"/>
                </a:lnTo>
                <a:lnTo>
                  <a:pt x="0" y="0"/>
                </a:lnTo>
                <a:close/>
              </a:path>
            </a:pathLst>
          </a:custGeom>
          <a:blipFill>
            <a:blip r:embed="rId2"/>
            <a:stretch>
              <a:fillRect l="0" t="-162285" r="0" b="-167448"/>
            </a:stretch>
          </a:blipFill>
        </p:spPr>
      </p:sp>
      <p:grpSp>
        <p:nvGrpSpPr>
          <p:cNvPr name="Group 3" id="3"/>
          <p:cNvGrpSpPr/>
          <p:nvPr/>
        </p:nvGrpSpPr>
        <p:grpSpPr>
          <a:xfrm rot="0">
            <a:off x="814136" y="2050756"/>
            <a:ext cx="16659727" cy="6185488"/>
            <a:chOff x="0" y="0"/>
            <a:chExt cx="22212970" cy="8247317"/>
          </a:xfrm>
        </p:grpSpPr>
        <p:sp>
          <p:nvSpPr>
            <p:cNvPr name="TextBox 4" id="4"/>
            <p:cNvSpPr txBox="true"/>
            <p:nvPr/>
          </p:nvSpPr>
          <p:spPr>
            <a:xfrm rot="0">
              <a:off x="0" y="-171450"/>
              <a:ext cx="10820400" cy="1392647"/>
            </a:xfrm>
            <a:prstGeom prst="rect">
              <a:avLst/>
            </a:prstGeom>
          </p:spPr>
          <p:txBody>
            <a:bodyPr anchor="t" rtlCol="false" tIns="0" lIns="0" bIns="0" rIns="0">
              <a:spAutoFit/>
            </a:bodyPr>
            <a:lstStyle/>
            <a:p>
              <a:pPr algn="l">
                <a:lnSpc>
                  <a:spcPts val="8959"/>
                </a:lnSpc>
              </a:pPr>
              <a:r>
                <a:rPr lang="en-US" sz="6013" spc="-499">
                  <a:solidFill>
                    <a:srgbClr val="1CABB0"/>
                  </a:solidFill>
                  <a:latin typeface="Bricolage Grotesque"/>
                  <a:ea typeface="Bricolage Grotesque"/>
                  <a:cs typeface="Bricolage Grotesque"/>
                  <a:sym typeface="Bricolage Grotesque"/>
                </a:rPr>
                <a:t>WHAT IS </a:t>
              </a:r>
              <a:r>
                <a:rPr lang="en-US" sz="6013" spc="-499">
                  <a:solidFill>
                    <a:srgbClr val="373737"/>
                  </a:solidFill>
                  <a:latin typeface="Bricolage Grotesque"/>
                  <a:ea typeface="Bricolage Grotesque"/>
                  <a:cs typeface="Bricolage Grotesque"/>
                  <a:sym typeface="Bricolage Grotesque"/>
                </a:rPr>
                <a:t>HALA </a:t>
              </a:r>
              <a:r>
                <a:rPr lang="en-US" sz="6013" spc="-499" b="true">
                  <a:solidFill>
                    <a:srgbClr val="373737"/>
                  </a:solidFill>
                  <a:latin typeface="Bricolage Grotesque Bold"/>
                  <a:ea typeface="Bricolage Grotesque Bold"/>
                  <a:cs typeface="Bricolage Grotesque Bold"/>
                  <a:sym typeface="Bricolage Grotesque Bold"/>
                </a:rPr>
                <a:t>LAW</a:t>
              </a:r>
              <a:r>
                <a:rPr lang="en-US" sz="6013" spc="-499">
                  <a:solidFill>
                    <a:srgbClr val="373737"/>
                  </a:solidFill>
                  <a:latin typeface="Bricolage Grotesque"/>
                  <a:ea typeface="Bricolage Grotesque"/>
                  <a:cs typeface="Bricolage Grotesque"/>
                  <a:sym typeface="Bricolage Grotesque"/>
                </a:rPr>
                <a:t>?</a:t>
              </a:r>
            </a:p>
          </p:txBody>
        </p:sp>
        <p:sp>
          <p:nvSpPr>
            <p:cNvPr name="TextBox 5" id="5"/>
            <p:cNvSpPr txBox="true"/>
            <p:nvPr/>
          </p:nvSpPr>
          <p:spPr>
            <a:xfrm rot="0">
              <a:off x="1911511" y="2052811"/>
              <a:ext cx="18389947" cy="784411"/>
            </a:xfrm>
            <a:prstGeom prst="rect">
              <a:avLst/>
            </a:prstGeom>
          </p:spPr>
          <p:txBody>
            <a:bodyPr anchor="t" rtlCol="false" tIns="0" lIns="0" bIns="0" rIns="0">
              <a:spAutoFit/>
            </a:bodyPr>
            <a:lstStyle/>
            <a:p>
              <a:pPr algn="ctr">
                <a:lnSpc>
                  <a:spcPts val="4977"/>
                </a:lnSpc>
                <a:spcBef>
                  <a:spcPct val="0"/>
                </a:spcBef>
              </a:pPr>
              <a:r>
                <a:rPr lang="en-US" b="true" sz="3555">
                  <a:solidFill>
                    <a:srgbClr val="000000"/>
                  </a:solidFill>
                  <a:latin typeface="TT Rounds Neue"/>
                  <a:ea typeface="TT Rounds Neue"/>
                  <a:cs typeface="TT Rounds Neue"/>
                  <a:sym typeface="TT Rounds Neue"/>
                </a:rPr>
                <a:t>A UAE-focused legal careers and professional development platform.</a:t>
              </a:r>
            </a:p>
          </p:txBody>
        </p:sp>
        <p:sp>
          <p:nvSpPr>
            <p:cNvPr name="TextBox 6" id="6"/>
            <p:cNvSpPr txBox="true"/>
            <p:nvPr/>
          </p:nvSpPr>
          <p:spPr>
            <a:xfrm rot="0">
              <a:off x="0" y="5786606"/>
              <a:ext cx="22212970" cy="2460711"/>
            </a:xfrm>
            <a:prstGeom prst="rect">
              <a:avLst/>
            </a:prstGeom>
          </p:spPr>
          <p:txBody>
            <a:bodyPr anchor="t" rtlCol="false" tIns="0" lIns="0" bIns="0" rIns="0">
              <a:spAutoFit/>
            </a:bodyPr>
            <a:lstStyle/>
            <a:p>
              <a:pPr algn="l" marL="767644" indent="-383822" lvl="1">
                <a:lnSpc>
                  <a:spcPts val="4977"/>
                </a:lnSpc>
                <a:buFont typeface="Arial"/>
                <a:buChar char="•"/>
              </a:pPr>
              <a:r>
                <a:rPr lang="en-US" b="true" sz="3555">
                  <a:solidFill>
                    <a:srgbClr val="000000"/>
                  </a:solidFill>
                  <a:latin typeface="TT Rounds Neue"/>
                  <a:ea typeface="TT Rounds Neue"/>
                  <a:cs typeface="TT Rounds Neue"/>
                  <a:sym typeface="TT Rounds Neue"/>
                </a:rPr>
                <a:t>Supporting aspiring and early-career lawyers with honest, practical insight</a:t>
              </a:r>
            </a:p>
            <a:p>
              <a:pPr algn="l" marL="767644" indent="-383822" lvl="1">
                <a:lnSpc>
                  <a:spcPts val="4977"/>
                </a:lnSpc>
                <a:buFont typeface="Arial"/>
                <a:buChar char="•"/>
              </a:pPr>
              <a:r>
                <a:rPr lang="en-US" b="true" sz="3555">
                  <a:solidFill>
                    <a:srgbClr val="000000"/>
                  </a:solidFill>
                  <a:latin typeface="TT Rounds Neue"/>
                  <a:ea typeface="TT Rounds Neue"/>
                  <a:cs typeface="TT Rounds Neue"/>
                  <a:sym typeface="TT Rounds Neue"/>
                </a:rPr>
                <a:t>Bridging the gap between law school, qualification routes, and real legal careers</a:t>
              </a:r>
            </a:p>
            <a:p>
              <a:pPr algn="l" marL="767644" indent="-383822" lvl="1">
                <a:lnSpc>
                  <a:spcPts val="4977"/>
                </a:lnSpc>
                <a:buFont typeface="Arial"/>
                <a:buChar char="•"/>
              </a:pPr>
              <a:r>
                <a:rPr lang="en-US" b="true" sz="3555">
                  <a:solidFill>
                    <a:srgbClr val="000000"/>
                  </a:solidFill>
                  <a:latin typeface="TT Rounds Neue"/>
                  <a:ea typeface="TT Rounds Neue"/>
                  <a:cs typeface="TT Rounds Neue"/>
                  <a:sym typeface="TT Rounds Neue"/>
                </a:rPr>
                <a:t>Building community through resources, events, and candid conversations</a:t>
              </a:r>
            </a:p>
          </p:txBody>
        </p:sp>
        <p:sp>
          <p:nvSpPr>
            <p:cNvPr name="TextBox 7" id="7"/>
            <p:cNvSpPr txBox="true"/>
            <p:nvPr/>
          </p:nvSpPr>
          <p:spPr>
            <a:xfrm rot="0">
              <a:off x="0" y="3564060"/>
              <a:ext cx="10820400" cy="1387521"/>
            </a:xfrm>
            <a:prstGeom prst="rect">
              <a:avLst/>
            </a:prstGeom>
          </p:spPr>
          <p:txBody>
            <a:bodyPr anchor="t" rtlCol="false" tIns="0" lIns="0" bIns="0" rIns="0">
              <a:spAutoFit/>
            </a:bodyPr>
            <a:lstStyle/>
            <a:p>
              <a:pPr algn="l">
                <a:lnSpc>
                  <a:spcPts val="8959"/>
                </a:lnSpc>
              </a:pPr>
              <a:r>
                <a:rPr lang="en-US" sz="6013" spc="-499">
                  <a:solidFill>
                    <a:srgbClr val="1CABB0"/>
                  </a:solidFill>
                  <a:latin typeface="Bricolage Grotesque"/>
                  <a:ea typeface="Bricolage Grotesque"/>
                  <a:cs typeface="Bricolage Grotesque"/>
                  <a:sym typeface="Bricolage Grotesque"/>
                </a:rPr>
                <a:t>WHAT ARE </a:t>
              </a:r>
              <a:r>
                <a:rPr lang="en-US" sz="6013" spc="-499">
                  <a:solidFill>
                    <a:srgbClr val="373737"/>
                  </a:solidFill>
                  <a:latin typeface="Bricolage Grotesque"/>
                  <a:ea typeface="Bricolage Grotesque"/>
                  <a:cs typeface="Bricolage Grotesque"/>
                  <a:sym typeface="Bricolage Grotesque"/>
                </a:rPr>
                <a:t>OUR</a:t>
              </a:r>
              <a:r>
                <a:rPr lang="en-US" sz="6013" spc="-499">
                  <a:solidFill>
                    <a:srgbClr val="1CABB0"/>
                  </a:solidFill>
                  <a:latin typeface="Bricolage Grotesque"/>
                  <a:ea typeface="Bricolage Grotesque"/>
                  <a:cs typeface="Bricolage Grotesque"/>
                  <a:sym typeface="Bricolage Grotesque"/>
                </a:rPr>
                <a:t> </a:t>
              </a:r>
              <a:r>
                <a:rPr lang="en-US" sz="6013" spc="-499" b="true">
                  <a:solidFill>
                    <a:srgbClr val="373737"/>
                  </a:solidFill>
                  <a:latin typeface="Bricolage Grotesque Bold"/>
                  <a:ea typeface="Bricolage Grotesque Bold"/>
                  <a:cs typeface="Bricolage Grotesque Bold"/>
                  <a:sym typeface="Bricolage Grotesque Bold"/>
                </a:rPr>
                <a:t>GOALS</a:t>
              </a:r>
              <a:r>
                <a:rPr lang="en-US" sz="6013" spc="-499">
                  <a:solidFill>
                    <a:srgbClr val="373737"/>
                  </a:solidFill>
                  <a:latin typeface="Bricolage Grotesque"/>
                  <a:ea typeface="Bricolage Grotesque"/>
                  <a:cs typeface="Bricolage Grotesque"/>
                  <a:sym typeface="Bricolage Grotesque"/>
                </a:rPr>
                <a:t>?</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16448" y="329025"/>
            <a:ext cx="5219471" cy="1214581"/>
          </a:xfrm>
          <a:custGeom>
            <a:avLst/>
            <a:gdLst/>
            <a:ahLst/>
            <a:cxnLst/>
            <a:rect r="r" b="b" t="t" l="l"/>
            <a:pathLst>
              <a:path h="1214581" w="5219471">
                <a:moveTo>
                  <a:pt x="0" y="0"/>
                </a:moveTo>
                <a:lnTo>
                  <a:pt x="5219471" y="0"/>
                </a:lnTo>
                <a:lnTo>
                  <a:pt x="5219471" y="1214580"/>
                </a:lnTo>
                <a:lnTo>
                  <a:pt x="0" y="1214580"/>
                </a:lnTo>
                <a:lnTo>
                  <a:pt x="0" y="0"/>
                </a:lnTo>
                <a:close/>
              </a:path>
            </a:pathLst>
          </a:custGeom>
          <a:blipFill>
            <a:blip r:embed="rId2"/>
            <a:stretch>
              <a:fillRect l="0" t="-162285" r="0" b="-167448"/>
            </a:stretch>
          </a:blipFill>
        </p:spPr>
      </p:sp>
      <p:grpSp>
        <p:nvGrpSpPr>
          <p:cNvPr name="Group 3" id="3"/>
          <p:cNvGrpSpPr/>
          <p:nvPr/>
        </p:nvGrpSpPr>
        <p:grpSpPr>
          <a:xfrm rot="0">
            <a:off x="1932288" y="3485449"/>
            <a:ext cx="2874528" cy="2356752"/>
            <a:chOff x="0" y="0"/>
            <a:chExt cx="650588" cy="533400"/>
          </a:xfrm>
        </p:grpSpPr>
        <p:sp>
          <p:nvSpPr>
            <p:cNvPr name="Freeform 4" id="4"/>
            <p:cNvSpPr/>
            <p:nvPr/>
          </p:nvSpPr>
          <p:spPr>
            <a:xfrm flipH="false" flipV="false" rot="0">
              <a:off x="0" y="0"/>
              <a:ext cx="650588" cy="533400"/>
            </a:xfrm>
            <a:custGeom>
              <a:avLst/>
              <a:gdLst/>
              <a:ahLst/>
              <a:cxnLst/>
              <a:rect r="r" b="b" t="t" l="l"/>
              <a:pathLst>
                <a:path h="533400" w="650588">
                  <a:moveTo>
                    <a:pt x="369389" y="0"/>
                  </a:moveTo>
                  <a:cubicBezTo>
                    <a:pt x="376526" y="0"/>
                    <a:pt x="383704" y="0"/>
                    <a:pt x="390826" y="0"/>
                  </a:cubicBezTo>
                  <a:cubicBezTo>
                    <a:pt x="447607" y="8909"/>
                    <a:pt x="483093" y="38564"/>
                    <a:pt x="499256" y="87090"/>
                  </a:cubicBezTo>
                  <a:cubicBezTo>
                    <a:pt x="593919" y="80618"/>
                    <a:pt x="665777" y="172373"/>
                    <a:pt x="620801" y="262426"/>
                  </a:cubicBezTo>
                  <a:cubicBezTo>
                    <a:pt x="634749" y="281349"/>
                    <a:pt x="646385" y="302517"/>
                    <a:pt x="650588" y="330926"/>
                  </a:cubicBezTo>
                  <a:cubicBezTo>
                    <a:pt x="650588" y="339065"/>
                    <a:pt x="650588" y="347184"/>
                    <a:pt x="650588" y="355321"/>
                  </a:cubicBezTo>
                  <a:cubicBezTo>
                    <a:pt x="638064" y="427627"/>
                    <a:pt x="584174" y="476486"/>
                    <a:pt x="495701" y="463333"/>
                  </a:cubicBezTo>
                  <a:cubicBezTo>
                    <a:pt x="472938" y="500459"/>
                    <a:pt x="432432" y="537638"/>
                    <a:pt x="369403" y="533008"/>
                  </a:cubicBezTo>
                  <a:cubicBezTo>
                    <a:pt x="336823" y="530570"/>
                    <a:pt x="314159" y="516453"/>
                    <a:pt x="294315" y="499302"/>
                  </a:cubicBezTo>
                  <a:cubicBezTo>
                    <a:pt x="273413" y="513559"/>
                    <a:pt x="250777" y="524747"/>
                    <a:pt x="218071" y="524871"/>
                  </a:cubicBezTo>
                  <a:cubicBezTo>
                    <a:pt x="142404" y="525082"/>
                    <a:pt x="91787" y="470155"/>
                    <a:pt x="90560" y="394815"/>
                  </a:cubicBezTo>
                  <a:cubicBezTo>
                    <a:pt x="41916" y="377190"/>
                    <a:pt x="8970" y="344291"/>
                    <a:pt x="0" y="287995"/>
                  </a:cubicBezTo>
                  <a:cubicBezTo>
                    <a:pt x="0" y="279858"/>
                    <a:pt x="0" y="271704"/>
                    <a:pt x="0" y="263601"/>
                  </a:cubicBezTo>
                  <a:cubicBezTo>
                    <a:pt x="9901" y="207816"/>
                    <a:pt x="41056" y="172776"/>
                    <a:pt x="92929" y="157922"/>
                  </a:cubicBezTo>
                  <a:cubicBezTo>
                    <a:pt x="89812" y="63818"/>
                    <a:pt x="193573" y="5016"/>
                    <a:pt x="278815" y="46474"/>
                  </a:cubicBezTo>
                  <a:cubicBezTo>
                    <a:pt x="299111" y="25973"/>
                    <a:pt x="327825" y="3613"/>
                    <a:pt x="369389" y="0"/>
                  </a:cubicBezTo>
                  <a:close/>
                </a:path>
              </a:pathLst>
            </a:custGeom>
            <a:solidFill>
              <a:srgbClr val="373737"/>
            </a:solidFill>
          </p:spPr>
        </p:sp>
        <p:sp>
          <p:nvSpPr>
            <p:cNvPr name="TextBox 5" id="5"/>
            <p:cNvSpPr txBox="true"/>
            <p:nvPr/>
          </p:nvSpPr>
          <p:spPr>
            <a:xfrm>
              <a:off x="30496" y="41275"/>
              <a:ext cx="589595" cy="415925"/>
            </a:xfrm>
            <a:prstGeom prst="rect">
              <a:avLst/>
            </a:prstGeom>
          </p:spPr>
          <p:txBody>
            <a:bodyPr anchor="ctr" rtlCol="false" tIns="50800" lIns="50800" bIns="50800" rIns="50800"/>
            <a:lstStyle/>
            <a:p>
              <a:pPr algn="ctr">
                <a:lnSpc>
                  <a:spcPts val="3259"/>
                </a:lnSpc>
              </a:pPr>
              <a:r>
                <a:rPr lang="en-US" sz="2328">
                  <a:solidFill>
                    <a:srgbClr val="FFFFFF"/>
                  </a:solidFill>
                  <a:latin typeface="TT Rounds Neue"/>
                  <a:ea typeface="TT Rounds Neue"/>
                  <a:cs typeface="TT Rounds Neue"/>
                  <a:sym typeface="TT Rounds Neue"/>
                </a:rPr>
                <a:t>Meet Saira</a:t>
              </a:r>
            </a:p>
            <a:p>
              <a:pPr algn="ctr">
                <a:lnSpc>
                  <a:spcPts val="3259"/>
                </a:lnSpc>
              </a:pPr>
              <a:r>
                <a:rPr lang="en-US" sz="2328">
                  <a:solidFill>
                    <a:srgbClr val="FFFFFF"/>
                  </a:solidFill>
                  <a:latin typeface="TT Rounds Neue"/>
                  <a:ea typeface="TT Rounds Neue"/>
                  <a:cs typeface="TT Rounds Neue"/>
                  <a:sym typeface="TT Rounds Neue"/>
                </a:rPr>
                <a:t>+ her journey</a:t>
              </a:r>
            </a:p>
          </p:txBody>
        </p:sp>
      </p:grpSp>
      <p:sp>
        <p:nvSpPr>
          <p:cNvPr name="TextBox 6" id="6"/>
          <p:cNvSpPr txBox="true"/>
          <p:nvPr/>
        </p:nvSpPr>
        <p:spPr>
          <a:xfrm rot="0">
            <a:off x="1028700" y="1372155"/>
            <a:ext cx="8115300" cy="1083503"/>
          </a:xfrm>
          <a:prstGeom prst="rect">
            <a:avLst/>
          </a:prstGeom>
        </p:spPr>
        <p:txBody>
          <a:bodyPr anchor="t" rtlCol="false" tIns="0" lIns="0" bIns="0" rIns="0">
            <a:spAutoFit/>
          </a:bodyPr>
          <a:lstStyle/>
          <a:p>
            <a:pPr algn="l">
              <a:lnSpc>
                <a:spcPts val="8959"/>
              </a:lnSpc>
            </a:pPr>
            <a:r>
              <a:rPr lang="en-US" sz="6013" spc="-499">
                <a:solidFill>
                  <a:srgbClr val="1CABB0"/>
                </a:solidFill>
                <a:latin typeface="Bricolage Grotesque"/>
                <a:ea typeface="Bricolage Grotesque"/>
                <a:cs typeface="Bricolage Grotesque"/>
                <a:sym typeface="Bricolage Grotesque"/>
              </a:rPr>
              <a:t>WHAT YOU’LL </a:t>
            </a:r>
            <a:r>
              <a:rPr lang="en-US" sz="6013" spc="-499">
                <a:solidFill>
                  <a:srgbClr val="373737"/>
                </a:solidFill>
                <a:latin typeface="Bricolage Grotesque"/>
                <a:ea typeface="Bricolage Grotesque"/>
                <a:cs typeface="Bricolage Grotesque"/>
                <a:sym typeface="Bricolage Grotesque"/>
              </a:rPr>
              <a:t>GET</a:t>
            </a:r>
            <a:r>
              <a:rPr lang="en-US" sz="6013" spc="-499">
                <a:solidFill>
                  <a:srgbClr val="1CABB0"/>
                </a:solidFill>
                <a:latin typeface="Bricolage Grotesque"/>
                <a:ea typeface="Bricolage Grotesque"/>
                <a:cs typeface="Bricolage Grotesque"/>
                <a:sym typeface="Bricolage Grotesque"/>
              </a:rPr>
              <a:t> </a:t>
            </a:r>
            <a:r>
              <a:rPr lang="en-US" sz="6013" spc="-499" b="true">
                <a:solidFill>
                  <a:srgbClr val="373737"/>
                </a:solidFill>
                <a:latin typeface="Bricolage Grotesque Bold"/>
                <a:ea typeface="Bricolage Grotesque Bold"/>
                <a:cs typeface="Bricolage Grotesque Bold"/>
                <a:sym typeface="Bricolage Grotesque Bold"/>
              </a:rPr>
              <a:t>TODAY</a:t>
            </a:r>
            <a:r>
              <a:rPr lang="en-US" sz="6013" spc="-499">
                <a:solidFill>
                  <a:srgbClr val="373737"/>
                </a:solidFill>
                <a:latin typeface="Bricolage Grotesque"/>
                <a:ea typeface="Bricolage Grotesque"/>
                <a:cs typeface="Bricolage Grotesque"/>
                <a:sym typeface="Bricolage Grotesque"/>
              </a:rPr>
              <a:t>:</a:t>
            </a:r>
          </a:p>
        </p:txBody>
      </p:sp>
      <p:grpSp>
        <p:nvGrpSpPr>
          <p:cNvPr name="Group 7" id="7"/>
          <p:cNvGrpSpPr/>
          <p:nvPr/>
        </p:nvGrpSpPr>
        <p:grpSpPr>
          <a:xfrm rot="0">
            <a:off x="4057111" y="6631978"/>
            <a:ext cx="3254978" cy="2668673"/>
            <a:chOff x="0" y="0"/>
            <a:chExt cx="650588" cy="533400"/>
          </a:xfrm>
        </p:grpSpPr>
        <p:sp>
          <p:nvSpPr>
            <p:cNvPr name="Freeform 8" id="8"/>
            <p:cNvSpPr/>
            <p:nvPr/>
          </p:nvSpPr>
          <p:spPr>
            <a:xfrm flipH="false" flipV="false" rot="0">
              <a:off x="0" y="0"/>
              <a:ext cx="650588" cy="533400"/>
            </a:xfrm>
            <a:custGeom>
              <a:avLst/>
              <a:gdLst/>
              <a:ahLst/>
              <a:cxnLst/>
              <a:rect r="r" b="b" t="t" l="l"/>
              <a:pathLst>
                <a:path h="533400" w="650588">
                  <a:moveTo>
                    <a:pt x="369389" y="0"/>
                  </a:moveTo>
                  <a:cubicBezTo>
                    <a:pt x="376526" y="0"/>
                    <a:pt x="383704" y="0"/>
                    <a:pt x="390826" y="0"/>
                  </a:cubicBezTo>
                  <a:cubicBezTo>
                    <a:pt x="447607" y="8909"/>
                    <a:pt x="483093" y="38564"/>
                    <a:pt x="499256" y="87090"/>
                  </a:cubicBezTo>
                  <a:cubicBezTo>
                    <a:pt x="593919" y="80618"/>
                    <a:pt x="665777" y="172373"/>
                    <a:pt x="620801" y="262426"/>
                  </a:cubicBezTo>
                  <a:cubicBezTo>
                    <a:pt x="634749" y="281349"/>
                    <a:pt x="646385" y="302517"/>
                    <a:pt x="650588" y="330926"/>
                  </a:cubicBezTo>
                  <a:cubicBezTo>
                    <a:pt x="650588" y="339065"/>
                    <a:pt x="650588" y="347184"/>
                    <a:pt x="650588" y="355321"/>
                  </a:cubicBezTo>
                  <a:cubicBezTo>
                    <a:pt x="638064" y="427627"/>
                    <a:pt x="584174" y="476486"/>
                    <a:pt x="495701" y="463333"/>
                  </a:cubicBezTo>
                  <a:cubicBezTo>
                    <a:pt x="472938" y="500459"/>
                    <a:pt x="432432" y="537638"/>
                    <a:pt x="369403" y="533008"/>
                  </a:cubicBezTo>
                  <a:cubicBezTo>
                    <a:pt x="336823" y="530570"/>
                    <a:pt x="314159" y="516453"/>
                    <a:pt x="294315" y="499302"/>
                  </a:cubicBezTo>
                  <a:cubicBezTo>
                    <a:pt x="273413" y="513559"/>
                    <a:pt x="250777" y="524747"/>
                    <a:pt x="218071" y="524871"/>
                  </a:cubicBezTo>
                  <a:cubicBezTo>
                    <a:pt x="142404" y="525082"/>
                    <a:pt x="91787" y="470155"/>
                    <a:pt x="90560" y="394815"/>
                  </a:cubicBezTo>
                  <a:cubicBezTo>
                    <a:pt x="41916" y="377190"/>
                    <a:pt x="8970" y="344291"/>
                    <a:pt x="0" y="287995"/>
                  </a:cubicBezTo>
                  <a:cubicBezTo>
                    <a:pt x="0" y="279858"/>
                    <a:pt x="0" y="271704"/>
                    <a:pt x="0" y="263601"/>
                  </a:cubicBezTo>
                  <a:cubicBezTo>
                    <a:pt x="9901" y="207816"/>
                    <a:pt x="41056" y="172776"/>
                    <a:pt x="92929" y="157922"/>
                  </a:cubicBezTo>
                  <a:cubicBezTo>
                    <a:pt x="89812" y="63818"/>
                    <a:pt x="193573" y="5016"/>
                    <a:pt x="278815" y="46474"/>
                  </a:cubicBezTo>
                  <a:cubicBezTo>
                    <a:pt x="299111" y="25973"/>
                    <a:pt x="327825" y="3613"/>
                    <a:pt x="369389" y="0"/>
                  </a:cubicBezTo>
                  <a:close/>
                </a:path>
              </a:pathLst>
            </a:custGeom>
            <a:solidFill>
              <a:srgbClr val="CAF5F7"/>
            </a:solidFill>
          </p:spPr>
        </p:sp>
        <p:sp>
          <p:nvSpPr>
            <p:cNvPr name="TextBox 9" id="9"/>
            <p:cNvSpPr txBox="true"/>
            <p:nvPr/>
          </p:nvSpPr>
          <p:spPr>
            <a:xfrm>
              <a:off x="30496" y="41275"/>
              <a:ext cx="589595" cy="415925"/>
            </a:xfrm>
            <a:prstGeom prst="rect">
              <a:avLst/>
            </a:prstGeom>
          </p:spPr>
          <p:txBody>
            <a:bodyPr anchor="ctr" rtlCol="false" tIns="50800" lIns="50800" bIns="50800" rIns="50800"/>
            <a:lstStyle/>
            <a:p>
              <a:pPr algn="ctr">
                <a:lnSpc>
                  <a:spcPts val="3259"/>
                </a:lnSpc>
              </a:pPr>
              <a:r>
                <a:rPr lang="en-US" sz="2328">
                  <a:solidFill>
                    <a:srgbClr val="373737"/>
                  </a:solidFill>
                  <a:latin typeface="TT Rounds Neue"/>
                  <a:ea typeface="TT Rounds Neue"/>
                  <a:cs typeface="TT Rounds Neue"/>
                  <a:sym typeface="TT Rounds Neue"/>
                </a:rPr>
                <a:t>WTO application process</a:t>
              </a:r>
            </a:p>
          </p:txBody>
        </p:sp>
      </p:grpSp>
      <p:sp>
        <p:nvSpPr>
          <p:cNvPr name="AutoShape 10" id="10"/>
          <p:cNvSpPr/>
          <p:nvPr/>
        </p:nvSpPr>
        <p:spPr>
          <a:xfrm>
            <a:off x="3369552" y="6154655"/>
            <a:ext cx="671982" cy="954646"/>
          </a:xfrm>
          <a:prstGeom prst="line">
            <a:avLst/>
          </a:prstGeom>
          <a:ln cap="flat" w="38100">
            <a:solidFill>
              <a:srgbClr val="000000"/>
            </a:solidFill>
            <a:prstDash val="solid"/>
            <a:headEnd type="none" len="sm" w="sm"/>
            <a:tailEnd type="arrow" len="sm" w="med"/>
          </a:ln>
        </p:spPr>
      </p:sp>
      <p:sp>
        <p:nvSpPr>
          <p:cNvPr name="AutoShape 11" id="11"/>
          <p:cNvSpPr/>
          <p:nvPr/>
        </p:nvSpPr>
        <p:spPr>
          <a:xfrm flipV="true">
            <a:off x="6769578" y="5694083"/>
            <a:ext cx="764367" cy="939248"/>
          </a:xfrm>
          <a:prstGeom prst="line">
            <a:avLst/>
          </a:prstGeom>
          <a:ln cap="flat" w="38100">
            <a:solidFill>
              <a:srgbClr val="000000"/>
            </a:solidFill>
            <a:prstDash val="solid"/>
            <a:headEnd type="none" len="sm" w="sm"/>
            <a:tailEnd type="arrow" len="sm" w="med"/>
          </a:ln>
        </p:spPr>
      </p:sp>
      <p:grpSp>
        <p:nvGrpSpPr>
          <p:cNvPr name="Group 12" id="12"/>
          <p:cNvGrpSpPr/>
          <p:nvPr/>
        </p:nvGrpSpPr>
        <p:grpSpPr>
          <a:xfrm rot="0">
            <a:off x="7013108" y="2967314"/>
            <a:ext cx="2968811" cy="2434052"/>
            <a:chOff x="0" y="0"/>
            <a:chExt cx="650588" cy="533400"/>
          </a:xfrm>
        </p:grpSpPr>
        <p:sp>
          <p:nvSpPr>
            <p:cNvPr name="Freeform 13" id="13"/>
            <p:cNvSpPr/>
            <p:nvPr/>
          </p:nvSpPr>
          <p:spPr>
            <a:xfrm flipH="false" flipV="false" rot="0">
              <a:off x="0" y="0"/>
              <a:ext cx="650588" cy="533400"/>
            </a:xfrm>
            <a:custGeom>
              <a:avLst/>
              <a:gdLst/>
              <a:ahLst/>
              <a:cxnLst/>
              <a:rect r="r" b="b" t="t" l="l"/>
              <a:pathLst>
                <a:path h="533400" w="650588">
                  <a:moveTo>
                    <a:pt x="369389" y="0"/>
                  </a:moveTo>
                  <a:cubicBezTo>
                    <a:pt x="376526" y="0"/>
                    <a:pt x="383704" y="0"/>
                    <a:pt x="390826" y="0"/>
                  </a:cubicBezTo>
                  <a:cubicBezTo>
                    <a:pt x="447607" y="8909"/>
                    <a:pt x="483093" y="38564"/>
                    <a:pt x="499256" y="87090"/>
                  </a:cubicBezTo>
                  <a:cubicBezTo>
                    <a:pt x="593919" y="80618"/>
                    <a:pt x="665777" y="172373"/>
                    <a:pt x="620801" y="262426"/>
                  </a:cubicBezTo>
                  <a:cubicBezTo>
                    <a:pt x="634749" y="281349"/>
                    <a:pt x="646385" y="302517"/>
                    <a:pt x="650588" y="330926"/>
                  </a:cubicBezTo>
                  <a:cubicBezTo>
                    <a:pt x="650588" y="339065"/>
                    <a:pt x="650588" y="347184"/>
                    <a:pt x="650588" y="355321"/>
                  </a:cubicBezTo>
                  <a:cubicBezTo>
                    <a:pt x="638064" y="427627"/>
                    <a:pt x="584174" y="476486"/>
                    <a:pt x="495701" y="463333"/>
                  </a:cubicBezTo>
                  <a:cubicBezTo>
                    <a:pt x="472938" y="500459"/>
                    <a:pt x="432432" y="537638"/>
                    <a:pt x="369403" y="533008"/>
                  </a:cubicBezTo>
                  <a:cubicBezTo>
                    <a:pt x="336823" y="530570"/>
                    <a:pt x="314159" y="516453"/>
                    <a:pt x="294315" y="499302"/>
                  </a:cubicBezTo>
                  <a:cubicBezTo>
                    <a:pt x="273413" y="513559"/>
                    <a:pt x="250777" y="524747"/>
                    <a:pt x="218071" y="524871"/>
                  </a:cubicBezTo>
                  <a:cubicBezTo>
                    <a:pt x="142404" y="525082"/>
                    <a:pt x="91787" y="470155"/>
                    <a:pt x="90560" y="394815"/>
                  </a:cubicBezTo>
                  <a:cubicBezTo>
                    <a:pt x="41916" y="377190"/>
                    <a:pt x="8970" y="344291"/>
                    <a:pt x="0" y="287995"/>
                  </a:cubicBezTo>
                  <a:cubicBezTo>
                    <a:pt x="0" y="279858"/>
                    <a:pt x="0" y="271704"/>
                    <a:pt x="0" y="263601"/>
                  </a:cubicBezTo>
                  <a:cubicBezTo>
                    <a:pt x="9901" y="207816"/>
                    <a:pt x="41056" y="172776"/>
                    <a:pt x="92929" y="157922"/>
                  </a:cubicBezTo>
                  <a:cubicBezTo>
                    <a:pt x="89812" y="63818"/>
                    <a:pt x="193573" y="5016"/>
                    <a:pt x="278815" y="46474"/>
                  </a:cubicBezTo>
                  <a:cubicBezTo>
                    <a:pt x="299111" y="25973"/>
                    <a:pt x="327825" y="3613"/>
                    <a:pt x="369389" y="0"/>
                  </a:cubicBezTo>
                  <a:close/>
                </a:path>
              </a:pathLst>
            </a:custGeom>
            <a:solidFill>
              <a:srgbClr val="373737"/>
            </a:solidFill>
          </p:spPr>
        </p:sp>
        <p:sp>
          <p:nvSpPr>
            <p:cNvPr name="TextBox 14" id="14"/>
            <p:cNvSpPr txBox="true"/>
            <p:nvPr/>
          </p:nvSpPr>
          <p:spPr>
            <a:xfrm>
              <a:off x="30496" y="41275"/>
              <a:ext cx="589595" cy="415925"/>
            </a:xfrm>
            <a:prstGeom prst="rect">
              <a:avLst/>
            </a:prstGeom>
          </p:spPr>
          <p:txBody>
            <a:bodyPr anchor="ctr" rtlCol="false" tIns="50800" lIns="50800" bIns="50800" rIns="50800"/>
            <a:lstStyle/>
            <a:p>
              <a:pPr algn="ctr">
                <a:lnSpc>
                  <a:spcPts val="3259"/>
                </a:lnSpc>
              </a:pPr>
              <a:r>
                <a:rPr lang="en-US" sz="2328">
                  <a:solidFill>
                    <a:srgbClr val="FFFFFF"/>
                  </a:solidFill>
                  <a:latin typeface="TT Rounds Neue"/>
                  <a:ea typeface="TT Rounds Neue"/>
                  <a:cs typeface="TT Rounds Neue"/>
                  <a:sym typeface="TT Rounds Neue"/>
                </a:rPr>
                <a:t>Applying to international organisations</a:t>
              </a:r>
            </a:p>
          </p:txBody>
        </p:sp>
      </p:grpSp>
      <p:sp>
        <p:nvSpPr>
          <p:cNvPr name="AutoShape 15" id="15"/>
          <p:cNvSpPr/>
          <p:nvPr/>
        </p:nvSpPr>
        <p:spPr>
          <a:xfrm>
            <a:off x="8988752" y="5703135"/>
            <a:ext cx="548802" cy="1016236"/>
          </a:xfrm>
          <a:prstGeom prst="line">
            <a:avLst/>
          </a:prstGeom>
          <a:ln cap="flat" w="38100">
            <a:solidFill>
              <a:srgbClr val="000000"/>
            </a:solidFill>
            <a:prstDash val="solid"/>
            <a:headEnd type="none" len="sm" w="sm"/>
            <a:tailEnd type="arrow" len="sm" w="med"/>
          </a:ln>
        </p:spPr>
      </p:sp>
      <p:grpSp>
        <p:nvGrpSpPr>
          <p:cNvPr name="Group 16" id="16"/>
          <p:cNvGrpSpPr/>
          <p:nvPr/>
        </p:nvGrpSpPr>
        <p:grpSpPr>
          <a:xfrm rot="0">
            <a:off x="8497513" y="6898205"/>
            <a:ext cx="3129516" cy="2591058"/>
            <a:chOff x="0" y="0"/>
            <a:chExt cx="644248" cy="533400"/>
          </a:xfrm>
        </p:grpSpPr>
        <p:sp>
          <p:nvSpPr>
            <p:cNvPr name="Freeform 17" id="17"/>
            <p:cNvSpPr/>
            <p:nvPr/>
          </p:nvSpPr>
          <p:spPr>
            <a:xfrm flipH="false" flipV="false" rot="0">
              <a:off x="0" y="0"/>
              <a:ext cx="644248" cy="533400"/>
            </a:xfrm>
            <a:custGeom>
              <a:avLst/>
              <a:gdLst/>
              <a:ahLst/>
              <a:cxnLst/>
              <a:rect r="r" b="b" t="t" l="l"/>
              <a:pathLst>
                <a:path h="533400" w="644248">
                  <a:moveTo>
                    <a:pt x="365790" y="0"/>
                  </a:moveTo>
                  <a:cubicBezTo>
                    <a:pt x="372857" y="0"/>
                    <a:pt x="379965" y="0"/>
                    <a:pt x="387018" y="0"/>
                  </a:cubicBezTo>
                  <a:cubicBezTo>
                    <a:pt x="443246" y="8909"/>
                    <a:pt x="478385" y="38564"/>
                    <a:pt x="494391" y="87090"/>
                  </a:cubicBezTo>
                  <a:cubicBezTo>
                    <a:pt x="588132" y="80618"/>
                    <a:pt x="659437" y="172373"/>
                    <a:pt x="614752" y="262426"/>
                  </a:cubicBezTo>
                  <a:cubicBezTo>
                    <a:pt x="628564" y="281349"/>
                    <a:pt x="640087" y="302517"/>
                    <a:pt x="644248" y="330926"/>
                  </a:cubicBezTo>
                  <a:cubicBezTo>
                    <a:pt x="644248" y="339065"/>
                    <a:pt x="644248" y="347184"/>
                    <a:pt x="644248" y="355321"/>
                  </a:cubicBezTo>
                  <a:cubicBezTo>
                    <a:pt x="631846" y="427627"/>
                    <a:pt x="578481" y="476486"/>
                    <a:pt x="490871" y="463333"/>
                  </a:cubicBezTo>
                  <a:cubicBezTo>
                    <a:pt x="468329" y="500459"/>
                    <a:pt x="428219" y="537638"/>
                    <a:pt x="365803" y="533008"/>
                  </a:cubicBezTo>
                  <a:cubicBezTo>
                    <a:pt x="333541" y="530570"/>
                    <a:pt x="311097" y="516453"/>
                    <a:pt x="291447" y="499302"/>
                  </a:cubicBezTo>
                  <a:cubicBezTo>
                    <a:pt x="270749" y="513559"/>
                    <a:pt x="248333" y="524747"/>
                    <a:pt x="215946" y="524871"/>
                  </a:cubicBezTo>
                  <a:cubicBezTo>
                    <a:pt x="141017" y="525082"/>
                    <a:pt x="90892" y="470155"/>
                    <a:pt x="89677" y="394815"/>
                  </a:cubicBezTo>
                  <a:cubicBezTo>
                    <a:pt x="41508" y="377190"/>
                    <a:pt x="8883" y="344291"/>
                    <a:pt x="0" y="287995"/>
                  </a:cubicBezTo>
                  <a:cubicBezTo>
                    <a:pt x="0" y="279858"/>
                    <a:pt x="0" y="271704"/>
                    <a:pt x="0" y="263601"/>
                  </a:cubicBezTo>
                  <a:cubicBezTo>
                    <a:pt x="9804" y="207816"/>
                    <a:pt x="40656" y="172776"/>
                    <a:pt x="92023" y="157922"/>
                  </a:cubicBezTo>
                  <a:cubicBezTo>
                    <a:pt x="88937" y="63818"/>
                    <a:pt x="191687" y="5016"/>
                    <a:pt x="276099" y="46474"/>
                  </a:cubicBezTo>
                  <a:cubicBezTo>
                    <a:pt x="296196" y="25973"/>
                    <a:pt x="324631" y="3613"/>
                    <a:pt x="365790" y="0"/>
                  </a:cubicBezTo>
                  <a:close/>
                </a:path>
              </a:pathLst>
            </a:custGeom>
            <a:solidFill>
              <a:srgbClr val="CAF5F7"/>
            </a:solidFill>
          </p:spPr>
        </p:sp>
        <p:sp>
          <p:nvSpPr>
            <p:cNvPr name="TextBox 18" id="18"/>
            <p:cNvSpPr txBox="true"/>
            <p:nvPr/>
          </p:nvSpPr>
          <p:spPr>
            <a:xfrm>
              <a:off x="30199" y="41275"/>
              <a:ext cx="583850" cy="415925"/>
            </a:xfrm>
            <a:prstGeom prst="rect">
              <a:avLst/>
            </a:prstGeom>
          </p:spPr>
          <p:txBody>
            <a:bodyPr anchor="ctr" rtlCol="false" tIns="50800" lIns="50800" bIns="50800" rIns="50800"/>
            <a:lstStyle/>
            <a:p>
              <a:pPr algn="ctr">
                <a:lnSpc>
                  <a:spcPts val="3259"/>
                </a:lnSpc>
              </a:pPr>
              <a:r>
                <a:rPr lang="en-US" sz="2328">
                  <a:solidFill>
                    <a:srgbClr val="373737"/>
                  </a:solidFill>
                  <a:latin typeface="TT Rounds Neue"/>
                  <a:ea typeface="TT Rounds Neue"/>
                  <a:cs typeface="TT Rounds Neue"/>
                  <a:sym typeface="TT Rounds Neue"/>
                </a:rPr>
                <a:t>What makes candidates stand out </a:t>
              </a:r>
            </a:p>
          </p:txBody>
        </p:sp>
      </p:grpSp>
      <p:sp>
        <p:nvSpPr>
          <p:cNvPr name="AutoShape 19" id="19"/>
          <p:cNvSpPr/>
          <p:nvPr/>
        </p:nvSpPr>
        <p:spPr>
          <a:xfrm flipV="true">
            <a:off x="10628688" y="5832876"/>
            <a:ext cx="687896" cy="874718"/>
          </a:xfrm>
          <a:prstGeom prst="line">
            <a:avLst/>
          </a:prstGeom>
          <a:ln cap="flat" w="38100">
            <a:solidFill>
              <a:srgbClr val="000000"/>
            </a:solidFill>
            <a:prstDash val="solid"/>
            <a:headEnd type="none" len="sm" w="sm"/>
            <a:tailEnd type="arrow" len="sm" w="med"/>
          </a:ln>
        </p:spPr>
      </p:sp>
      <p:grpSp>
        <p:nvGrpSpPr>
          <p:cNvPr name="Group 20" id="20"/>
          <p:cNvGrpSpPr/>
          <p:nvPr/>
        </p:nvGrpSpPr>
        <p:grpSpPr>
          <a:xfrm rot="0">
            <a:off x="10940575" y="3100142"/>
            <a:ext cx="3056616" cy="2539984"/>
            <a:chOff x="0" y="0"/>
            <a:chExt cx="581195" cy="482960"/>
          </a:xfrm>
        </p:grpSpPr>
        <p:sp>
          <p:nvSpPr>
            <p:cNvPr name="Freeform 21" id="21"/>
            <p:cNvSpPr/>
            <p:nvPr/>
          </p:nvSpPr>
          <p:spPr>
            <a:xfrm flipH="false" flipV="false" rot="0">
              <a:off x="0" y="0"/>
              <a:ext cx="581195" cy="483023"/>
            </a:xfrm>
            <a:custGeom>
              <a:avLst/>
              <a:gdLst/>
              <a:ahLst/>
              <a:cxnLst/>
              <a:rect r="r" b="b" t="t" l="l"/>
              <a:pathLst>
                <a:path h="483023" w="581195">
                  <a:moveTo>
                    <a:pt x="329990" y="0"/>
                  </a:moveTo>
                  <a:cubicBezTo>
                    <a:pt x="336365" y="0"/>
                    <a:pt x="342778" y="0"/>
                    <a:pt x="349140" y="0"/>
                  </a:cubicBezTo>
                  <a:cubicBezTo>
                    <a:pt x="399865" y="8066"/>
                    <a:pt x="431565" y="34918"/>
                    <a:pt x="446004" y="78854"/>
                  </a:cubicBezTo>
                  <a:cubicBezTo>
                    <a:pt x="530571" y="72995"/>
                    <a:pt x="596384" y="156073"/>
                    <a:pt x="554585" y="237611"/>
                  </a:cubicBezTo>
                  <a:cubicBezTo>
                    <a:pt x="567045" y="254744"/>
                    <a:pt x="577440" y="273910"/>
                    <a:pt x="581195" y="299633"/>
                  </a:cubicBezTo>
                  <a:cubicBezTo>
                    <a:pt x="581195" y="307002"/>
                    <a:pt x="581195" y="314353"/>
                    <a:pt x="581195" y="321721"/>
                  </a:cubicBezTo>
                  <a:cubicBezTo>
                    <a:pt x="570007" y="387189"/>
                    <a:pt x="521865" y="431429"/>
                    <a:pt x="442828" y="419519"/>
                  </a:cubicBezTo>
                  <a:cubicBezTo>
                    <a:pt x="422493" y="453134"/>
                    <a:pt x="386308" y="487198"/>
                    <a:pt x="330001" y="482605"/>
                  </a:cubicBezTo>
                  <a:cubicBezTo>
                    <a:pt x="300897" y="480398"/>
                    <a:pt x="280650" y="467616"/>
                    <a:pt x="262922" y="452087"/>
                  </a:cubicBezTo>
                  <a:cubicBezTo>
                    <a:pt x="244251" y="464995"/>
                    <a:pt x="224029" y="475126"/>
                    <a:pt x="194811" y="475238"/>
                  </a:cubicBezTo>
                  <a:cubicBezTo>
                    <a:pt x="127215" y="475429"/>
                    <a:pt x="81996" y="425696"/>
                    <a:pt x="80900" y="357480"/>
                  </a:cubicBezTo>
                  <a:cubicBezTo>
                    <a:pt x="37445" y="341522"/>
                    <a:pt x="8013" y="311734"/>
                    <a:pt x="0" y="260762"/>
                  </a:cubicBezTo>
                  <a:cubicBezTo>
                    <a:pt x="0" y="253394"/>
                    <a:pt x="0" y="246011"/>
                    <a:pt x="0" y="238674"/>
                  </a:cubicBezTo>
                  <a:cubicBezTo>
                    <a:pt x="8845" y="188165"/>
                    <a:pt x="36677" y="156438"/>
                    <a:pt x="83017" y="142988"/>
                  </a:cubicBezTo>
                  <a:cubicBezTo>
                    <a:pt x="80233" y="57783"/>
                    <a:pt x="172926" y="4541"/>
                    <a:pt x="249076" y="42079"/>
                  </a:cubicBezTo>
                  <a:cubicBezTo>
                    <a:pt x="267207" y="23517"/>
                    <a:pt x="292859" y="3271"/>
                    <a:pt x="329990" y="0"/>
                  </a:cubicBezTo>
                  <a:close/>
                </a:path>
              </a:pathLst>
            </a:custGeom>
            <a:solidFill>
              <a:srgbClr val="373737"/>
            </a:solidFill>
          </p:spPr>
        </p:sp>
        <p:sp>
          <p:nvSpPr>
            <p:cNvPr name="TextBox 22" id="22"/>
            <p:cNvSpPr txBox="true"/>
            <p:nvPr/>
          </p:nvSpPr>
          <p:spPr>
            <a:xfrm>
              <a:off x="27243" y="32868"/>
              <a:ext cx="526708" cy="381098"/>
            </a:xfrm>
            <a:prstGeom prst="rect">
              <a:avLst/>
            </a:prstGeom>
          </p:spPr>
          <p:txBody>
            <a:bodyPr anchor="ctr" rtlCol="false" tIns="50800" lIns="50800" bIns="50800" rIns="50800"/>
            <a:lstStyle/>
            <a:p>
              <a:pPr algn="ctr">
                <a:lnSpc>
                  <a:spcPts val="3259"/>
                </a:lnSpc>
              </a:pPr>
              <a:r>
                <a:rPr lang="en-US" sz="2328">
                  <a:solidFill>
                    <a:srgbClr val="FFFFFF"/>
                  </a:solidFill>
                  <a:latin typeface="TT Rounds Neue"/>
                  <a:ea typeface="TT Rounds Neue"/>
                  <a:cs typeface="TT Rounds Neue"/>
                  <a:sym typeface="TT Rounds Neue"/>
                </a:rPr>
                <a:t>Resumes and cover letters</a:t>
              </a:r>
            </a:p>
          </p:txBody>
        </p:sp>
      </p:grpSp>
      <p:sp>
        <p:nvSpPr>
          <p:cNvPr name="AutoShape 23" id="23"/>
          <p:cNvSpPr/>
          <p:nvPr/>
        </p:nvSpPr>
        <p:spPr>
          <a:xfrm>
            <a:off x="13453075" y="5733976"/>
            <a:ext cx="780281" cy="1070378"/>
          </a:xfrm>
          <a:prstGeom prst="line">
            <a:avLst/>
          </a:prstGeom>
          <a:ln cap="flat" w="38100">
            <a:solidFill>
              <a:srgbClr val="000000"/>
            </a:solidFill>
            <a:prstDash val="solid"/>
            <a:headEnd type="none" len="sm" w="sm"/>
            <a:tailEnd type="arrow" len="sm" w="med"/>
          </a:ln>
        </p:spPr>
      </p:sp>
      <p:grpSp>
        <p:nvGrpSpPr>
          <p:cNvPr name="Group 24" id="24"/>
          <p:cNvGrpSpPr/>
          <p:nvPr/>
        </p:nvGrpSpPr>
        <p:grpSpPr>
          <a:xfrm rot="0">
            <a:off x="13716504" y="6898205"/>
            <a:ext cx="2639209" cy="2539984"/>
            <a:chOff x="0" y="0"/>
            <a:chExt cx="501828" cy="482960"/>
          </a:xfrm>
        </p:grpSpPr>
        <p:sp>
          <p:nvSpPr>
            <p:cNvPr name="Freeform 25" id="25"/>
            <p:cNvSpPr/>
            <p:nvPr/>
          </p:nvSpPr>
          <p:spPr>
            <a:xfrm flipH="false" flipV="false" rot="0">
              <a:off x="0" y="0"/>
              <a:ext cx="501828" cy="483023"/>
            </a:xfrm>
            <a:custGeom>
              <a:avLst/>
              <a:gdLst/>
              <a:ahLst/>
              <a:cxnLst/>
              <a:rect r="r" b="b" t="t" l="l"/>
              <a:pathLst>
                <a:path h="483023" w="501828">
                  <a:moveTo>
                    <a:pt x="284927" y="0"/>
                  </a:moveTo>
                  <a:cubicBezTo>
                    <a:pt x="290431" y="0"/>
                    <a:pt x="295968" y="0"/>
                    <a:pt x="301462" y="0"/>
                  </a:cubicBezTo>
                  <a:cubicBezTo>
                    <a:pt x="345260" y="8066"/>
                    <a:pt x="372631" y="34918"/>
                    <a:pt x="385098" y="78854"/>
                  </a:cubicBezTo>
                  <a:cubicBezTo>
                    <a:pt x="458117" y="72995"/>
                    <a:pt x="517017" y="156073"/>
                    <a:pt x="478852" y="237611"/>
                  </a:cubicBezTo>
                  <a:cubicBezTo>
                    <a:pt x="489610" y="254744"/>
                    <a:pt x="498586" y="273910"/>
                    <a:pt x="501828" y="299633"/>
                  </a:cubicBezTo>
                  <a:cubicBezTo>
                    <a:pt x="501828" y="307002"/>
                    <a:pt x="501828" y="314353"/>
                    <a:pt x="501828" y="321721"/>
                  </a:cubicBezTo>
                  <a:cubicBezTo>
                    <a:pt x="492167" y="387189"/>
                    <a:pt x="450600" y="431429"/>
                    <a:pt x="382357" y="419519"/>
                  </a:cubicBezTo>
                  <a:cubicBezTo>
                    <a:pt x="364798" y="453134"/>
                    <a:pt x="333555" y="487198"/>
                    <a:pt x="284937" y="482605"/>
                  </a:cubicBezTo>
                  <a:cubicBezTo>
                    <a:pt x="259807" y="480398"/>
                    <a:pt x="242325" y="467616"/>
                    <a:pt x="227018" y="452087"/>
                  </a:cubicBezTo>
                  <a:cubicBezTo>
                    <a:pt x="210896" y="464995"/>
                    <a:pt x="193436" y="475126"/>
                    <a:pt x="168208" y="475238"/>
                  </a:cubicBezTo>
                  <a:cubicBezTo>
                    <a:pt x="109843" y="475429"/>
                    <a:pt x="70799" y="425696"/>
                    <a:pt x="69853" y="357480"/>
                  </a:cubicBezTo>
                  <a:cubicBezTo>
                    <a:pt x="32332" y="341522"/>
                    <a:pt x="6919" y="311734"/>
                    <a:pt x="0" y="260762"/>
                  </a:cubicBezTo>
                  <a:cubicBezTo>
                    <a:pt x="0" y="253394"/>
                    <a:pt x="0" y="246011"/>
                    <a:pt x="0" y="238674"/>
                  </a:cubicBezTo>
                  <a:cubicBezTo>
                    <a:pt x="7637" y="188165"/>
                    <a:pt x="31668" y="156438"/>
                    <a:pt x="71680" y="142988"/>
                  </a:cubicBezTo>
                  <a:cubicBezTo>
                    <a:pt x="69276" y="57783"/>
                    <a:pt x="149312" y="4541"/>
                    <a:pt x="215063" y="42079"/>
                  </a:cubicBezTo>
                  <a:cubicBezTo>
                    <a:pt x="230718" y="23517"/>
                    <a:pt x="252866" y="3271"/>
                    <a:pt x="284927" y="0"/>
                  </a:cubicBezTo>
                  <a:close/>
                </a:path>
              </a:pathLst>
            </a:custGeom>
            <a:solidFill>
              <a:srgbClr val="CAF5F7"/>
            </a:solidFill>
          </p:spPr>
        </p:sp>
        <p:sp>
          <p:nvSpPr>
            <p:cNvPr name="TextBox 26" id="26"/>
            <p:cNvSpPr txBox="true"/>
            <p:nvPr/>
          </p:nvSpPr>
          <p:spPr>
            <a:xfrm>
              <a:off x="23523" y="32868"/>
              <a:ext cx="454781" cy="381098"/>
            </a:xfrm>
            <a:prstGeom prst="rect">
              <a:avLst/>
            </a:prstGeom>
          </p:spPr>
          <p:txBody>
            <a:bodyPr anchor="ctr" rtlCol="false" tIns="50800" lIns="50800" bIns="50800" rIns="50800"/>
            <a:lstStyle/>
            <a:p>
              <a:pPr algn="ctr">
                <a:lnSpc>
                  <a:spcPts val="3259"/>
                </a:lnSpc>
              </a:pPr>
              <a:r>
                <a:rPr lang="en-US" sz="2328">
                  <a:solidFill>
                    <a:srgbClr val="373737"/>
                  </a:solidFill>
                  <a:latin typeface="TT Rounds Neue"/>
                  <a:ea typeface="TT Rounds Neue"/>
                  <a:cs typeface="TT Rounds Neue"/>
                  <a:sym typeface="TT Rounds Neue"/>
                </a:rPr>
                <a:t>Q&amp;A</a:t>
              </a:r>
            </a:p>
          </p:txBody>
        </p:sp>
      </p:grpSp>
      <p:sp>
        <p:nvSpPr>
          <p:cNvPr name="TextBox 27" id="27"/>
          <p:cNvSpPr txBox="true"/>
          <p:nvPr/>
        </p:nvSpPr>
        <p:spPr>
          <a:xfrm rot="0">
            <a:off x="1713650" y="3736707"/>
            <a:ext cx="200267" cy="447633"/>
          </a:xfrm>
          <a:prstGeom prst="rect">
            <a:avLst/>
          </a:prstGeom>
        </p:spPr>
        <p:txBody>
          <a:bodyPr anchor="t" rtlCol="false" tIns="0" lIns="0" bIns="0" rIns="0">
            <a:spAutoFit/>
          </a:bodyPr>
          <a:lstStyle/>
          <a:p>
            <a:pPr algn="ctr">
              <a:lnSpc>
                <a:spcPts val="3679"/>
              </a:lnSpc>
              <a:spcBef>
                <a:spcPct val="0"/>
              </a:spcBef>
            </a:pPr>
            <a:r>
              <a:rPr lang="en-US" sz="2628">
                <a:solidFill>
                  <a:srgbClr val="000000"/>
                </a:solidFill>
                <a:latin typeface="TT Rounds Neue"/>
                <a:ea typeface="TT Rounds Neue"/>
                <a:cs typeface="TT Rounds Neue"/>
                <a:sym typeface="TT Rounds Neue"/>
              </a:rPr>
              <a:t>1.</a:t>
            </a:r>
          </a:p>
        </p:txBody>
      </p:sp>
      <p:sp>
        <p:nvSpPr>
          <p:cNvPr name="TextBox 28" id="28"/>
          <p:cNvSpPr txBox="true"/>
          <p:nvPr/>
        </p:nvSpPr>
        <p:spPr>
          <a:xfrm rot="0">
            <a:off x="3635839" y="7518681"/>
            <a:ext cx="263705" cy="447633"/>
          </a:xfrm>
          <a:prstGeom prst="rect">
            <a:avLst/>
          </a:prstGeom>
        </p:spPr>
        <p:txBody>
          <a:bodyPr anchor="t" rtlCol="false" tIns="0" lIns="0" bIns="0" rIns="0">
            <a:spAutoFit/>
          </a:bodyPr>
          <a:lstStyle/>
          <a:p>
            <a:pPr algn="ctr">
              <a:lnSpc>
                <a:spcPts val="3679"/>
              </a:lnSpc>
              <a:spcBef>
                <a:spcPct val="0"/>
              </a:spcBef>
            </a:pPr>
            <a:r>
              <a:rPr lang="en-US" sz="2628">
                <a:solidFill>
                  <a:srgbClr val="000000"/>
                </a:solidFill>
                <a:latin typeface="TT Rounds Neue"/>
                <a:ea typeface="TT Rounds Neue"/>
                <a:cs typeface="TT Rounds Neue"/>
                <a:sym typeface="TT Rounds Neue"/>
              </a:rPr>
              <a:t>2.</a:t>
            </a:r>
          </a:p>
        </p:txBody>
      </p:sp>
      <p:sp>
        <p:nvSpPr>
          <p:cNvPr name="TextBox 29" id="29"/>
          <p:cNvSpPr txBox="true"/>
          <p:nvPr/>
        </p:nvSpPr>
        <p:spPr>
          <a:xfrm rot="0">
            <a:off x="6882092" y="3237821"/>
            <a:ext cx="262031" cy="447633"/>
          </a:xfrm>
          <a:prstGeom prst="rect">
            <a:avLst/>
          </a:prstGeom>
        </p:spPr>
        <p:txBody>
          <a:bodyPr anchor="t" rtlCol="false" tIns="0" lIns="0" bIns="0" rIns="0">
            <a:spAutoFit/>
          </a:bodyPr>
          <a:lstStyle/>
          <a:p>
            <a:pPr algn="ctr">
              <a:lnSpc>
                <a:spcPts val="3679"/>
              </a:lnSpc>
              <a:spcBef>
                <a:spcPct val="0"/>
              </a:spcBef>
            </a:pPr>
            <a:r>
              <a:rPr lang="en-US" sz="2628">
                <a:solidFill>
                  <a:srgbClr val="000000"/>
                </a:solidFill>
                <a:latin typeface="TT Rounds Neue"/>
                <a:ea typeface="TT Rounds Neue"/>
                <a:cs typeface="TT Rounds Neue"/>
                <a:sym typeface="TT Rounds Neue"/>
              </a:rPr>
              <a:t>3.</a:t>
            </a:r>
          </a:p>
        </p:txBody>
      </p:sp>
      <p:sp>
        <p:nvSpPr>
          <p:cNvPr name="TextBox 30" id="30"/>
          <p:cNvSpPr txBox="true"/>
          <p:nvPr/>
        </p:nvSpPr>
        <p:spPr>
          <a:xfrm rot="0">
            <a:off x="8494165" y="6962443"/>
            <a:ext cx="268728" cy="447633"/>
          </a:xfrm>
          <a:prstGeom prst="rect">
            <a:avLst/>
          </a:prstGeom>
        </p:spPr>
        <p:txBody>
          <a:bodyPr anchor="t" rtlCol="false" tIns="0" lIns="0" bIns="0" rIns="0">
            <a:spAutoFit/>
          </a:bodyPr>
          <a:lstStyle/>
          <a:p>
            <a:pPr algn="ctr">
              <a:lnSpc>
                <a:spcPts val="3679"/>
              </a:lnSpc>
              <a:spcBef>
                <a:spcPct val="0"/>
              </a:spcBef>
            </a:pPr>
            <a:r>
              <a:rPr lang="en-US" sz="2628">
                <a:solidFill>
                  <a:srgbClr val="000000"/>
                </a:solidFill>
                <a:latin typeface="TT Rounds Neue"/>
                <a:ea typeface="TT Rounds Neue"/>
                <a:cs typeface="TT Rounds Neue"/>
                <a:sym typeface="TT Rounds Neue"/>
              </a:rPr>
              <a:t>4.</a:t>
            </a:r>
          </a:p>
        </p:txBody>
      </p:sp>
      <p:sp>
        <p:nvSpPr>
          <p:cNvPr name="TextBox 31" id="31"/>
          <p:cNvSpPr txBox="true"/>
          <p:nvPr/>
        </p:nvSpPr>
        <p:spPr>
          <a:xfrm rot="0">
            <a:off x="10940575" y="3052517"/>
            <a:ext cx="272076" cy="447633"/>
          </a:xfrm>
          <a:prstGeom prst="rect">
            <a:avLst/>
          </a:prstGeom>
        </p:spPr>
        <p:txBody>
          <a:bodyPr anchor="t" rtlCol="false" tIns="0" lIns="0" bIns="0" rIns="0">
            <a:spAutoFit/>
          </a:bodyPr>
          <a:lstStyle/>
          <a:p>
            <a:pPr algn="ctr">
              <a:lnSpc>
                <a:spcPts val="3679"/>
              </a:lnSpc>
              <a:spcBef>
                <a:spcPct val="0"/>
              </a:spcBef>
            </a:pPr>
            <a:r>
              <a:rPr lang="en-US" sz="2628">
                <a:solidFill>
                  <a:srgbClr val="000000"/>
                </a:solidFill>
                <a:latin typeface="TT Rounds Neue"/>
                <a:ea typeface="TT Rounds Neue"/>
                <a:cs typeface="TT Rounds Neue"/>
                <a:sym typeface="TT Rounds Neue"/>
              </a:rPr>
              <a:t>5.</a:t>
            </a:r>
          </a:p>
        </p:txBody>
      </p:sp>
      <p:sp>
        <p:nvSpPr>
          <p:cNvPr name="TextBox 32" id="32"/>
          <p:cNvSpPr txBox="true"/>
          <p:nvPr/>
        </p:nvSpPr>
        <p:spPr>
          <a:xfrm rot="0">
            <a:off x="13578000" y="7061675"/>
            <a:ext cx="277006" cy="447633"/>
          </a:xfrm>
          <a:prstGeom prst="rect">
            <a:avLst/>
          </a:prstGeom>
        </p:spPr>
        <p:txBody>
          <a:bodyPr anchor="t" rtlCol="false" tIns="0" lIns="0" bIns="0" rIns="0">
            <a:spAutoFit/>
          </a:bodyPr>
          <a:lstStyle/>
          <a:p>
            <a:pPr algn="ctr">
              <a:lnSpc>
                <a:spcPts val="3679"/>
              </a:lnSpc>
              <a:spcBef>
                <a:spcPct val="0"/>
              </a:spcBef>
            </a:pPr>
            <a:r>
              <a:rPr lang="en-US" sz="2628">
                <a:solidFill>
                  <a:srgbClr val="000000"/>
                </a:solidFill>
                <a:latin typeface="TT Rounds Neue"/>
                <a:ea typeface="TT Rounds Neue"/>
                <a:cs typeface="TT Rounds Neue"/>
                <a:sym typeface="TT Rounds Neue"/>
              </a:rPr>
              <a:t>6.</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578097" y="1884814"/>
            <a:ext cx="6561657" cy="6830100"/>
          </a:xfrm>
          <a:custGeom>
            <a:avLst/>
            <a:gdLst/>
            <a:ahLst/>
            <a:cxnLst/>
            <a:rect r="r" b="b" t="t" l="l"/>
            <a:pathLst>
              <a:path h="6830100" w="6561657">
                <a:moveTo>
                  <a:pt x="0" y="0"/>
                </a:moveTo>
                <a:lnTo>
                  <a:pt x="6561657" y="0"/>
                </a:lnTo>
                <a:lnTo>
                  <a:pt x="6561657" y="6830101"/>
                </a:lnTo>
                <a:lnTo>
                  <a:pt x="0" y="6830101"/>
                </a:lnTo>
                <a:lnTo>
                  <a:pt x="0" y="0"/>
                </a:lnTo>
                <a:close/>
              </a:path>
            </a:pathLst>
          </a:custGeom>
          <a:blipFill>
            <a:blip r:embed="rId2"/>
            <a:stretch>
              <a:fillRect l="0" t="-28092" r="0" b="0"/>
            </a:stretch>
          </a:blipFill>
        </p:spPr>
      </p:sp>
      <p:sp>
        <p:nvSpPr>
          <p:cNvPr name="TextBox 3" id="3"/>
          <p:cNvSpPr txBox="true"/>
          <p:nvPr/>
        </p:nvSpPr>
        <p:spPr>
          <a:xfrm rot="0">
            <a:off x="1427008" y="1257356"/>
            <a:ext cx="4158140" cy="1083466"/>
          </a:xfrm>
          <a:prstGeom prst="rect">
            <a:avLst/>
          </a:prstGeom>
        </p:spPr>
        <p:txBody>
          <a:bodyPr anchor="t" rtlCol="false" tIns="0" lIns="0" bIns="0" rIns="0">
            <a:spAutoFit/>
          </a:bodyPr>
          <a:lstStyle/>
          <a:p>
            <a:pPr algn="l">
              <a:lnSpc>
                <a:spcPts val="8959"/>
              </a:lnSpc>
            </a:pPr>
            <a:r>
              <a:rPr lang="en-US" sz="6013" spc="-499">
                <a:solidFill>
                  <a:srgbClr val="373737"/>
                </a:solidFill>
                <a:latin typeface="Bricolage Grotesque"/>
                <a:ea typeface="Bricolage Grotesque"/>
                <a:cs typeface="Bricolage Grotesque"/>
                <a:sym typeface="Bricolage Grotesque"/>
              </a:rPr>
              <a:t>About me</a:t>
            </a:r>
          </a:p>
        </p:txBody>
      </p:sp>
      <p:sp>
        <p:nvSpPr>
          <p:cNvPr name="TextBox 4" id="4"/>
          <p:cNvSpPr txBox="true"/>
          <p:nvPr/>
        </p:nvSpPr>
        <p:spPr>
          <a:xfrm rot="0">
            <a:off x="1600529" y="3311584"/>
            <a:ext cx="7969240" cy="4096444"/>
          </a:xfrm>
          <a:prstGeom prst="rect">
            <a:avLst/>
          </a:prstGeom>
        </p:spPr>
        <p:txBody>
          <a:bodyPr anchor="t" rtlCol="false" tIns="0" lIns="0" bIns="0" rIns="0">
            <a:spAutoFit/>
          </a:bodyPr>
          <a:lstStyle/>
          <a:p>
            <a:pPr algn="l" marL="560837" indent="-280418" lvl="1">
              <a:lnSpc>
                <a:spcPts val="3636"/>
              </a:lnSpc>
              <a:buFont typeface="Arial"/>
              <a:buChar char="•"/>
            </a:pPr>
            <a:r>
              <a:rPr lang="en-US" sz="2597">
                <a:solidFill>
                  <a:srgbClr val="000000"/>
                </a:solidFill>
                <a:latin typeface="TT Rounds Neue"/>
                <a:ea typeface="TT Rounds Neue"/>
                <a:cs typeface="TT Rounds Neue"/>
                <a:sym typeface="TT Rounds Neue"/>
              </a:rPr>
              <a:t>King’s College London (LLB with Transnational Law) and Georgetown University (LLM in International Law)</a:t>
            </a:r>
          </a:p>
          <a:p>
            <a:pPr algn="l" marL="560837" indent="-280418" lvl="1">
              <a:lnSpc>
                <a:spcPts val="3636"/>
              </a:lnSpc>
              <a:buFont typeface="Arial"/>
              <a:buChar char="•"/>
            </a:pPr>
            <a:r>
              <a:rPr lang="en-US" b="true" sz="2597">
                <a:solidFill>
                  <a:srgbClr val="000000"/>
                </a:solidFill>
                <a:latin typeface="TT Rounds Neue"/>
                <a:ea typeface="TT Rounds Neue"/>
                <a:cs typeface="TT Rounds Neue"/>
                <a:sym typeface="TT Rounds Neue"/>
              </a:rPr>
              <a:t>At university, I built up skills working in the legal clinic, mooting competitions, and as an environmental law fellow</a:t>
            </a:r>
          </a:p>
          <a:p>
            <a:pPr algn="l" marL="560837" indent="-280418" lvl="1">
              <a:lnSpc>
                <a:spcPts val="3636"/>
              </a:lnSpc>
              <a:buFont typeface="Arial"/>
              <a:buChar char="•"/>
            </a:pPr>
            <a:r>
              <a:rPr lang="en-US" b="true" sz="2597">
                <a:solidFill>
                  <a:srgbClr val="000000"/>
                </a:solidFill>
                <a:latin typeface="TT Rounds Neue"/>
                <a:ea typeface="TT Rounds Neue"/>
                <a:cs typeface="TT Rounds Neue"/>
                <a:sym typeface="TT Rounds Neue"/>
              </a:rPr>
              <a:t>Following graduation, joined the World Trade Organization and then Pakistan’s Mission to the United Nations</a:t>
            </a:r>
          </a:p>
        </p:txBody>
      </p:sp>
      <p:sp>
        <p:nvSpPr>
          <p:cNvPr name="Freeform 5" id="5"/>
          <p:cNvSpPr/>
          <p:nvPr/>
        </p:nvSpPr>
        <p:spPr>
          <a:xfrm flipH="false" flipV="false" rot="0">
            <a:off x="15029173" y="329025"/>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3"/>
            <a:stretch>
              <a:fillRect l="0" t="-162285" r="0" b="-167448"/>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163287" y="2771959"/>
            <a:ext cx="6565139" cy="4378249"/>
          </a:xfrm>
          <a:custGeom>
            <a:avLst/>
            <a:gdLst/>
            <a:ahLst/>
            <a:cxnLst/>
            <a:rect r="r" b="b" t="t" l="l"/>
            <a:pathLst>
              <a:path h="4378249" w="6565139">
                <a:moveTo>
                  <a:pt x="0" y="0"/>
                </a:moveTo>
                <a:lnTo>
                  <a:pt x="6565139" y="0"/>
                </a:lnTo>
                <a:lnTo>
                  <a:pt x="6565139" y="4378249"/>
                </a:lnTo>
                <a:lnTo>
                  <a:pt x="0" y="4378249"/>
                </a:lnTo>
                <a:lnTo>
                  <a:pt x="0" y="0"/>
                </a:lnTo>
                <a:close/>
              </a:path>
            </a:pathLst>
          </a:custGeom>
          <a:blipFill>
            <a:blip r:embed="rId2"/>
            <a:stretch>
              <a:fillRect l="-8147" t="0" r="-10317" b="0"/>
            </a:stretch>
          </a:blipFill>
        </p:spPr>
      </p:sp>
      <p:sp>
        <p:nvSpPr>
          <p:cNvPr name="TextBox 3" id="3"/>
          <p:cNvSpPr txBox="true"/>
          <p:nvPr/>
        </p:nvSpPr>
        <p:spPr>
          <a:xfrm rot="0">
            <a:off x="832113" y="271802"/>
            <a:ext cx="10131874" cy="1083466"/>
          </a:xfrm>
          <a:prstGeom prst="rect">
            <a:avLst/>
          </a:prstGeom>
        </p:spPr>
        <p:txBody>
          <a:bodyPr anchor="t" rtlCol="false" tIns="0" lIns="0" bIns="0" rIns="0">
            <a:spAutoFit/>
          </a:bodyPr>
          <a:lstStyle/>
          <a:p>
            <a:pPr algn="l">
              <a:lnSpc>
                <a:spcPts val="8959"/>
              </a:lnSpc>
            </a:pPr>
            <a:r>
              <a:rPr lang="en-US" sz="6013" spc="-499">
                <a:solidFill>
                  <a:srgbClr val="373737"/>
                </a:solidFill>
                <a:latin typeface="Bricolage Grotesque"/>
                <a:ea typeface="Bricolage Grotesque"/>
                <a:cs typeface="Bricolage Grotesque"/>
                <a:sym typeface="Bricolage Grotesque"/>
              </a:rPr>
              <a:t>Entry-level roles at the WTO</a:t>
            </a:r>
          </a:p>
        </p:txBody>
      </p:sp>
      <p:sp>
        <p:nvSpPr>
          <p:cNvPr name="TextBox 4" id="4"/>
          <p:cNvSpPr txBox="true"/>
          <p:nvPr/>
        </p:nvSpPr>
        <p:spPr>
          <a:xfrm rot="0">
            <a:off x="832113" y="1517403"/>
            <a:ext cx="10331174" cy="7965687"/>
          </a:xfrm>
          <a:prstGeom prst="rect">
            <a:avLst/>
          </a:prstGeom>
        </p:spPr>
        <p:txBody>
          <a:bodyPr anchor="t" rtlCol="false" tIns="0" lIns="0" bIns="0" rIns="0">
            <a:spAutoFit/>
          </a:bodyPr>
          <a:lstStyle/>
          <a:p>
            <a:pPr algn="ctr">
              <a:lnSpc>
                <a:spcPts val="3066"/>
              </a:lnSpc>
              <a:spcBef>
                <a:spcPct val="0"/>
              </a:spcBef>
            </a:pPr>
          </a:p>
          <a:p>
            <a:pPr algn="l">
              <a:lnSpc>
                <a:spcPts val="3066"/>
              </a:lnSpc>
              <a:spcBef>
                <a:spcPct val="0"/>
              </a:spcBef>
            </a:pPr>
            <a:r>
              <a:rPr lang="en-US" b="true" sz="2190" strike="noStrike" u="none">
                <a:solidFill>
                  <a:srgbClr val="000000"/>
                </a:solidFill>
                <a:latin typeface="TT Rounds Neue Bold"/>
                <a:ea typeface="TT Rounds Neue Bold"/>
                <a:cs typeface="TT Rounds Neue Bold"/>
                <a:sym typeface="TT Rounds Neue Bold"/>
              </a:rPr>
              <a:t>Young Professionals Programme (YPP)</a:t>
            </a:r>
          </a:p>
          <a:p>
            <a:pPr algn="l" marL="472879" indent="-236440" lvl="1">
              <a:lnSpc>
                <a:spcPts val="3066"/>
              </a:lnSpc>
              <a:spcBef>
                <a:spcPct val="0"/>
              </a:spcBef>
              <a:buFont typeface="Arial"/>
              <a:buChar char="•"/>
            </a:pPr>
            <a:r>
              <a:rPr lang="en-US" b="true" sz="2190" strike="noStrike" u="none">
                <a:solidFill>
                  <a:srgbClr val="000000"/>
                </a:solidFill>
                <a:latin typeface="TT Rounds Neue"/>
                <a:ea typeface="TT Rounds Neue"/>
                <a:cs typeface="TT Rounds Neue"/>
                <a:sym typeface="TT Rounds Neue"/>
              </a:rPr>
              <a:t>One-year, paid programme (approx. CHF 4,000/month)</a:t>
            </a:r>
          </a:p>
          <a:p>
            <a:pPr algn="l" marL="472879" indent="-236440" lvl="1">
              <a:lnSpc>
                <a:spcPts val="3066"/>
              </a:lnSpc>
              <a:spcBef>
                <a:spcPct val="0"/>
              </a:spcBef>
              <a:buFont typeface="Arial"/>
              <a:buChar char="•"/>
            </a:pPr>
            <a:r>
              <a:rPr lang="en-US" b="true" sz="2190" strike="noStrike" u="none">
                <a:solidFill>
                  <a:srgbClr val="000000"/>
                </a:solidFill>
                <a:latin typeface="TT Rounds Neue"/>
                <a:ea typeface="TT Rounds Neue"/>
                <a:cs typeface="TT Rounds Neue"/>
                <a:sym typeface="TT Rounds Neue"/>
              </a:rPr>
              <a:t>Designed for early-career professionals (minimum 2 years’ experience)</a:t>
            </a:r>
          </a:p>
          <a:p>
            <a:pPr algn="l" marL="472879" indent="-236440" lvl="1">
              <a:lnSpc>
                <a:spcPts val="3066"/>
              </a:lnSpc>
              <a:spcBef>
                <a:spcPct val="0"/>
              </a:spcBef>
              <a:buFont typeface="Arial"/>
              <a:buChar char="•"/>
            </a:pPr>
            <a:r>
              <a:rPr lang="en-US" b="true" sz="2190" strike="noStrike" u="none">
                <a:solidFill>
                  <a:srgbClr val="000000"/>
                </a:solidFill>
                <a:latin typeface="TT Rounds Neue"/>
                <a:ea typeface="TT Rounds Neue"/>
                <a:cs typeface="TT Rounds Neue"/>
                <a:sym typeface="TT Rounds Neue"/>
              </a:rPr>
              <a:t>Requires an advanced degree in law, economics, or trade-related fields</a:t>
            </a:r>
          </a:p>
          <a:p>
            <a:pPr algn="l" marL="472879" indent="-236440" lvl="1">
              <a:lnSpc>
                <a:spcPts val="3066"/>
              </a:lnSpc>
              <a:spcBef>
                <a:spcPct val="0"/>
              </a:spcBef>
              <a:buFont typeface="Arial"/>
              <a:buChar char="•"/>
            </a:pPr>
            <a:r>
              <a:rPr lang="en-US" b="true" sz="2190" strike="noStrike" u="none">
                <a:solidFill>
                  <a:srgbClr val="000000"/>
                </a:solidFill>
                <a:latin typeface="TT Rounds Neue"/>
                <a:ea typeface="TT Rounds Neue"/>
                <a:cs typeface="TT Rounds Neue"/>
                <a:sym typeface="TT Rounds Neue"/>
              </a:rPr>
              <a:t>Open from around March to April</a:t>
            </a:r>
          </a:p>
          <a:p>
            <a:pPr algn="l">
              <a:lnSpc>
                <a:spcPts val="3066"/>
              </a:lnSpc>
              <a:spcBef>
                <a:spcPct val="0"/>
              </a:spcBef>
            </a:pPr>
            <a:r>
              <a:rPr lang="en-US" b="true" sz="2190" strike="noStrike" u="none">
                <a:solidFill>
                  <a:srgbClr val="000000"/>
                </a:solidFill>
                <a:latin typeface="TT Rounds Neue Bold"/>
                <a:ea typeface="TT Rounds Neue Bold"/>
                <a:cs typeface="TT Rounds Neue Bold"/>
                <a:sym typeface="TT Rounds Neue Bold"/>
              </a:rPr>
              <a:t>Young Trade Leaders</a:t>
            </a:r>
          </a:p>
          <a:p>
            <a:pPr algn="l" marL="472879" indent="-236440" lvl="1">
              <a:lnSpc>
                <a:spcPts val="3066"/>
              </a:lnSpc>
              <a:spcBef>
                <a:spcPct val="0"/>
              </a:spcBef>
              <a:buFont typeface="Arial"/>
              <a:buChar char="•"/>
            </a:pPr>
            <a:r>
              <a:rPr lang="en-US" sz="2190" strike="noStrike" u="none">
                <a:solidFill>
                  <a:srgbClr val="000000"/>
                </a:solidFill>
                <a:latin typeface="TT Rounds Neue"/>
                <a:ea typeface="TT Rounds Neue"/>
                <a:cs typeface="TT Rounds Neue"/>
                <a:sym typeface="TT Rounds Neue"/>
              </a:rPr>
              <a:t>You’re given a platform within the WTO to speak and share ideas on trade</a:t>
            </a:r>
          </a:p>
          <a:p>
            <a:pPr algn="l" marL="472879" indent="-236440" lvl="1">
              <a:lnSpc>
                <a:spcPts val="3066"/>
              </a:lnSpc>
              <a:buFont typeface="Arial"/>
              <a:buChar char="•"/>
            </a:pPr>
            <a:r>
              <a:rPr lang="en-US" sz="2190" strike="noStrike" u="none">
                <a:solidFill>
                  <a:srgbClr val="000000"/>
                </a:solidFill>
                <a:latin typeface="TT Rounds Neue"/>
                <a:ea typeface="TT Rounds Neue"/>
                <a:cs typeface="TT Rounds Neue"/>
                <a:sym typeface="TT Rounds Neue"/>
              </a:rPr>
              <a:t>Not a paid role, but you do get a massive spotlight and great networking opportunities. </a:t>
            </a:r>
          </a:p>
          <a:p>
            <a:pPr algn="l">
              <a:lnSpc>
                <a:spcPts val="3066"/>
              </a:lnSpc>
              <a:spcBef>
                <a:spcPct val="0"/>
              </a:spcBef>
            </a:pPr>
          </a:p>
          <a:p>
            <a:pPr algn="l">
              <a:lnSpc>
                <a:spcPts val="3066"/>
              </a:lnSpc>
              <a:spcBef>
                <a:spcPct val="0"/>
              </a:spcBef>
            </a:pPr>
            <a:r>
              <a:rPr lang="en-US" b="true" sz="2190" strike="noStrike" u="none">
                <a:solidFill>
                  <a:srgbClr val="000000"/>
                </a:solidFill>
                <a:latin typeface="TT Rounds Neue"/>
                <a:ea typeface="TT Rounds Neue"/>
                <a:cs typeface="TT Rounds Neue"/>
                <a:sym typeface="TT Rounds Neue"/>
              </a:rPr>
              <a:t>I</a:t>
            </a:r>
            <a:r>
              <a:rPr lang="en-US" b="true" sz="2190" strike="noStrike" u="none">
                <a:solidFill>
                  <a:srgbClr val="000000"/>
                </a:solidFill>
                <a:latin typeface="TT Rounds Neue Bold"/>
                <a:ea typeface="TT Rounds Neue Bold"/>
                <a:cs typeface="TT Rounds Neue Bold"/>
                <a:sym typeface="TT Rounds Neue Bold"/>
              </a:rPr>
              <a:t>nternships</a:t>
            </a:r>
          </a:p>
          <a:p>
            <a:pPr algn="l" marL="472879" indent="-236440" lvl="1">
              <a:lnSpc>
                <a:spcPts val="3066"/>
              </a:lnSpc>
              <a:spcBef>
                <a:spcPct val="0"/>
              </a:spcBef>
              <a:buFont typeface="Arial"/>
              <a:buChar char="•"/>
            </a:pPr>
            <a:r>
              <a:rPr lang="en-US" b="true" sz="2190" strike="noStrike" u="none">
                <a:solidFill>
                  <a:srgbClr val="000000"/>
                </a:solidFill>
                <a:latin typeface="TT Rounds Neue"/>
                <a:ea typeface="TT Rounds Neue"/>
                <a:cs typeface="TT Rounds Neue"/>
                <a:sym typeface="TT Rounds Neue"/>
              </a:rPr>
              <a:t> </a:t>
            </a:r>
            <a:r>
              <a:rPr lang="en-US" b="true" sz="2190" strike="noStrike" u="none">
                <a:solidFill>
                  <a:srgbClr val="000000"/>
                </a:solidFill>
                <a:latin typeface="TT Rounds Neue Bold"/>
                <a:ea typeface="TT Rounds Neue Bold"/>
                <a:cs typeface="TT Rounds Neue Bold"/>
                <a:sym typeface="TT Rounds Neue Bold"/>
              </a:rPr>
              <a:t>General Internship Programme:</a:t>
            </a:r>
            <a:r>
              <a:rPr lang="en-US" b="true" sz="2190" strike="noStrike" u="none">
                <a:solidFill>
                  <a:srgbClr val="000000"/>
                </a:solidFill>
                <a:latin typeface="TT Rounds Neue"/>
                <a:ea typeface="TT Rounds Neue"/>
                <a:cs typeface="TT Rounds Neue"/>
                <a:sym typeface="TT Rounds Neue"/>
              </a:rPr>
              <a:t> Open to post-graduate students from all WTO members. Also open to students from countries or customs territories engaged in accession negotiations</a:t>
            </a:r>
          </a:p>
          <a:p>
            <a:pPr algn="l" marL="472879" indent="-236440" lvl="1">
              <a:lnSpc>
                <a:spcPts val="3066"/>
              </a:lnSpc>
              <a:spcBef>
                <a:spcPct val="0"/>
              </a:spcBef>
              <a:buFont typeface="Arial"/>
              <a:buChar char="•"/>
            </a:pPr>
            <a:r>
              <a:rPr lang="en-US" b="true" sz="2190" strike="noStrike" u="none">
                <a:solidFill>
                  <a:srgbClr val="000000"/>
                </a:solidFill>
                <a:latin typeface="TT Rounds Neue"/>
                <a:ea typeface="TT Rounds Neue"/>
                <a:cs typeface="TT Rounds Neue"/>
                <a:sym typeface="TT Rounds Neue"/>
              </a:rPr>
              <a:t> </a:t>
            </a:r>
            <a:r>
              <a:rPr lang="en-US" b="true" sz="2190" strike="noStrike" u="none">
                <a:solidFill>
                  <a:srgbClr val="000000"/>
                </a:solidFill>
                <a:latin typeface="TT Rounds Neue Bold"/>
                <a:ea typeface="TT Rounds Neue Bold"/>
                <a:cs typeface="TT Rounds Neue Bold"/>
                <a:sym typeface="TT Rounds Neue Bold"/>
              </a:rPr>
              <a:t>China Accession and General Programme</a:t>
            </a:r>
          </a:p>
          <a:p>
            <a:pPr algn="l" marL="472879" indent="-236440" lvl="1">
              <a:lnSpc>
                <a:spcPts val="3066"/>
              </a:lnSpc>
              <a:spcBef>
                <a:spcPct val="0"/>
              </a:spcBef>
              <a:buFont typeface="Arial"/>
              <a:buChar char="•"/>
            </a:pPr>
            <a:r>
              <a:rPr lang="en-US" b="true" sz="2190" strike="noStrike" u="none">
                <a:solidFill>
                  <a:srgbClr val="000000"/>
                </a:solidFill>
                <a:latin typeface="TT Rounds Neue"/>
                <a:ea typeface="TT Rounds Neue"/>
                <a:cs typeface="TT Rounds Neue"/>
                <a:sym typeface="TT Rounds Neue"/>
              </a:rPr>
              <a:t> </a:t>
            </a:r>
            <a:r>
              <a:rPr lang="en-US" b="true" sz="2190" strike="noStrike" u="none">
                <a:solidFill>
                  <a:srgbClr val="000000"/>
                </a:solidFill>
                <a:latin typeface="TT Rounds Neue Bold"/>
                <a:ea typeface="TT Rounds Neue Bold"/>
                <a:cs typeface="TT Rounds Neue Bold"/>
                <a:sym typeface="TT Rounds Neue Bold"/>
              </a:rPr>
              <a:t>WTO Support Programme for Doctoral Studies:</a:t>
            </a:r>
            <a:r>
              <a:rPr lang="en-US" b="true" sz="2190" strike="noStrike" u="none">
                <a:solidFill>
                  <a:srgbClr val="000000"/>
                </a:solidFill>
                <a:latin typeface="TT Rounds Neue"/>
                <a:ea typeface="TT Rounds Neue"/>
                <a:cs typeface="TT Rounds Neue"/>
                <a:sym typeface="TT Rounds Neue"/>
              </a:rPr>
              <a:t> This is research-focused. Participants receive mentorship from a WTO official and support for their doctoral thesis</a:t>
            </a:r>
          </a:p>
          <a:p>
            <a:pPr algn="ctr">
              <a:lnSpc>
                <a:spcPts val="2926"/>
              </a:lnSpc>
              <a:spcBef>
                <a:spcPct val="0"/>
              </a:spcBef>
            </a:pPr>
          </a:p>
          <a:p>
            <a:pPr algn="ctr">
              <a:lnSpc>
                <a:spcPts val="2926"/>
              </a:lnSpc>
              <a:spcBef>
                <a:spcPct val="0"/>
              </a:spcBef>
            </a:pPr>
          </a:p>
        </p:txBody>
      </p:sp>
      <p:sp>
        <p:nvSpPr>
          <p:cNvPr name="TextBox 5" id="5"/>
          <p:cNvSpPr txBox="true"/>
          <p:nvPr/>
        </p:nvSpPr>
        <p:spPr>
          <a:xfrm rot="0">
            <a:off x="1374282" y="8937482"/>
            <a:ext cx="7769718" cy="603535"/>
          </a:xfrm>
          <a:prstGeom prst="rect">
            <a:avLst/>
          </a:prstGeom>
        </p:spPr>
        <p:txBody>
          <a:bodyPr anchor="t" rtlCol="false" tIns="0" lIns="0" bIns="0" rIns="0">
            <a:spAutoFit/>
          </a:bodyPr>
          <a:lstStyle/>
          <a:p>
            <a:pPr algn="ctr" marL="375402" indent="-187701" lvl="1">
              <a:lnSpc>
                <a:spcPts val="2434"/>
              </a:lnSpc>
              <a:spcBef>
                <a:spcPct val="0"/>
              </a:spcBef>
              <a:buFont typeface="Arial"/>
              <a:buChar char="•"/>
            </a:pPr>
            <a:r>
              <a:rPr lang="en-US" sz="1738">
                <a:solidFill>
                  <a:srgbClr val="000000"/>
                </a:solidFill>
                <a:latin typeface="TT Rounds Neue"/>
                <a:ea typeface="TT Rounds Neue"/>
                <a:cs typeface="TT Rounds Neue"/>
                <a:sym typeface="TT Rounds Neue"/>
              </a:rPr>
              <a:t>The China and PhD programmes are </a:t>
            </a:r>
            <a:r>
              <a:rPr lang="en-US" b="true" sz="1738" strike="noStrike" u="none">
                <a:solidFill>
                  <a:srgbClr val="000000"/>
                </a:solidFill>
                <a:latin typeface="TT Rounds Neue"/>
                <a:ea typeface="TT Rounds Neue"/>
                <a:cs typeface="TT Rounds Neue"/>
                <a:sym typeface="TT Rounds Neue"/>
              </a:rPr>
              <a:t>reserved for post-graduate students from developing countries and Least Developed Countries (LDCs)</a:t>
            </a:r>
          </a:p>
        </p:txBody>
      </p:sp>
      <p:sp>
        <p:nvSpPr>
          <p:cNvPr name="TextBox 6" id="6"/>
          <p:cNvSpPr txBox="true"/>
          <p:nvPr/>
        </p:nvSpPr>
        <p:spPr>
          <a:xfrm rot="0">
            <a:off x="11362742" y="7791309"/>
            <a:ext cx="6115348" cy="666025"/>
          </a:xfrm>
          <a:prstGeom prst="rect">
            <a:avLst/>
          </a:prstGeom>
        </p:spPr>
        <p:txBody>
          <a:bodyPr anchor="t" rtlCol="false" tIns="0" lIns="0" bIns="0" rIns="0">
            <a:spAutoFit/>
          </a:bodyPr>
          <a:lstStyle/>
          <a:p>
            <a:pPr algn="l">
              <a:lnSpc>
                <a:spcPts val="2664"/>
              </a:lnSpc>
            </a:pPr>
            <a:r>
              <a:rPr lang="en-US" sz="1903" b="true">
                <a:solidFill>
                  <a:srgbClr val="000000"/>
                </a:solidFill>
                <a:latin typeface="Arimo Bold"/>
                <a:ea typeface="Arimo Bold"/>
                <a:cs typeface="Arimo Bold"/>
                <a:sym typeface="Arimo Bold"/>
              </a:rPr>
              <a:t>Link to Workday:</a:t>
            </a:r>
          </a:p>
          <a:p>
            <a:pPr algn="l">
              <a:lnSpc>
                <a:spcPts val="2664"/>
              </a:lnSpc>
            </a:pPr>
            <a:r>
              <a:rPr lang="en-US" sz="1903" u="sng">
                <a:solidFill>
                  <a:srgbClr val="000000"/>
                </a:solidFill>
                <a:latin typeface="Arimo"/>
                <a:ea typeface="Arimo"/>
                <a:cs typeface="Arimo"/>
                <a:sym typeface="Arimo"/>
                <a:hlinkClick r:id="rId3" tooltip="https://www.wto.org/english/thewto_e/vacan_e/iypp_e.htm"/>
              </a:rPr>
              <a:t>https://www.wto.org/english/thewto_e/vacan_e/iypp_e.htm</a:t>
            </a:r>
          </a:p>
        </p:txBody>
      </p:sp>
      <p:sp>
        <p:nvSpPr>
          <p:cNvPr name="Freeform 7" id="7"/>
          <p:cNvSpPr/>
          <p:nvPr/>
        </p:nvSpPr>
        <p:spPr>
          <a:xfrm flipH="false" flipV="false" rot="0">
            <a:off x="15029173" y="329025"/>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4"/>
            <a:stretch>
              <a:fillRect l="0" t="-162285" r="0" b="-167448"/>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787168" y="3613773"/>
            <a:ext cx="7333902" cy="4128562"/>
          </a:xfrm>
          <a:custGeom>
            <a:avLst/>
            <a:gdLst/>
            <a:ahLst/>
            <a:cxnLst/>
            <a:rect r="r" b="b" t="t" l="l"/>
            <a:pathLst>
              <a:path h="4128562" w="7333902">
                <a:moveTo>
                  <a:pt x="0" y="0"/>
                </a:moveTo>
                <a:lnTo>
                  <a:pt x="7333902" y="0"/>
                </a:lnTo>
                <a:lnTo>
                  <a:pt x="7333902" y="4128562"/>
                </a:lnTo>
                <a:lnTo>
                  <a:pt x="0" y="4128562"/>
                </a:lnTo>
                <a:lnTo>
                  <a:pt x="0" y="0"/>
                </a:lnTo>
                <a:close/>
              </a:path>
            </a:pathLst>
          </a:custGeom>
          <a:blipFill>
            <a:blip r:embed="rId2"/>
            <a:stretch>
              <a:fillRect l="0" t="0" r="0" b="0"/>
            </a:stretch>
          </a:blipFill>
        </p:spPr>
      </p:sp>
      <p:sp>
        <p:nvSpPr>
          <p:cNvPr name="TextBox 3" id="3"/>
          <p:cNvSpPr txBox="true"/>
          <p:nvPr/>
        </p:nvSpPr>
        <p:spPr>
          <a:xfrm rot="0">
            <a:off x="1225167" y="1275848"/>
            <a:ext cx="10131874" cy="1083466"/>
          </a:xfrm>
          <a:prstGeom prst="rect">
            <a:avLst/>
          </a:prstGeom>
        </p:spPr>
        <p:txBody>
          <a:bodyPr anchor="t" rtlCol="false" tIns="0" lIns="0" bIns="0" rIns="0">
            <a:spAutoFit/>
          </a:bodyPr>
          <a:lstStyle/>
          <a:p>
            <a:pPr algn="l">
              <a:lnSpc>
                <a:spcPts val="8959"/>
              </a:lnSpc>
            </a:pPr>
            <a:r>
              <a:rPr lang="en-US" sz="6013" spc="-499">
                <a:solidFill>
                  <a:srgbClr val="373737"/>
                </a:solidFill>
                <a:latin typeface="Bricolage Grotesque"/>
                <a:ea typeface="Bricolage Grotesque"/>
                <a:cs typeface="Bricolage Grotesque"/>
                <a:sym typeface="Bricolage Grotesque"/>
              </a:rPr>
              <a:t>Applying and Getting into the WTO</a:t>
            </a:r>
          </a:p>
        </p:txBody>
      </p:sp>
      <p:sp>
        <p:nvSpPr>
          <p:cNvPr name="TextBox 4" id="4"/>
          <p:cNvSpPr txBox="true"/>
          <p:nvPr/>
        </p:nvSpPr>
        <p:spPr>
          <a:xfrm rot="0">
            <a:off x="1556167" y="2643769"/>
            <a:ext cx="7414483" cy="6956004"/>
          </a:xfrm>
          <a:prstGeom prst="rect">
            <a:avLst/>
          </a:prstGeom>
        </p:spPr>
        <p:txBody>
          <a:bodyPr anchor="t" rtlCol="false" tIns="0" lIns="0" bIns="0" rIns="0">
            <a:spAutoFit/>
          </a:bodyPr>
          <a:lstStyle/>
          <a:p>
            <a:pPr algn="ctr">
              <a:lnSpc>
                <a:spcPts val="2897"/>
              </a:lnSpc>
            </a:pPr>
            <a:r>
              <a:rPr lang="en-US" sz="2069">
                <a:solidFill>
                  <a:srgbClr val="000000"/>
                </a:solidFill>
                <a:latin typeface="TT Rounds Neue"/>
                <a:ea typeface="TT Rounds Neue"/>
                <a:cs typeface="TT Rounds Neue"/>
                <a:sym typeface="TT Rounds Neue"/>
              </a:rPr>
              <a:t> </a:t>
            </a:r>
          </a:p>
          <a:p>
            <a:pPr algn="ctr" marL="446815" indent="-223407" lvl="1">
              <a:lnSpc>
                <a:spcPts val="2897"/>
              </a:lnSpc>
              <a:buFont typeface="Arial"/>
              <a:buChar char="•"/>
            </a:pPr>
            <a:r>
              <a:rPr lang="en-US" sz="2069">
                <a:solidFill>
                  <a:srgbClr val="000000"/>
                </a:solidFill>
                <a:latin typeface="TT Rounds Neue"/>
                <a:ea typeface="TT Rounds Neue"/>
                <a:cs typeface="TT Rounds Neue"/>
                <a:sym typeface="TT Rounds Neue"/>
              </a:rPr>
              <a:t>WTO has many departments i.e. trade and environment, trade and development. You select up to three and rank your preferences. Generally would advise selecting the department you have a strong background in. </a:t>
            </a:r>
          </a:p>
          <a:p>
            <a:pPr algn="ctr" marL="446815" indent="-223407" lvl="1">
              <a:lnSpc>
                <a:spcPts val="2897"/>
              </a:lnSpc>
              <a:buFont typeface="Arial"/>
              <a:buChar char="•"/>
            </a:pPr>
            <a:r>
              <a:rPr lang="en-US" sz="2069">
                <a:solidFill>
                  <a:srgbClr val="000000"/>
                </a:solidFill>
                <a:latin typeface="TT Rounds Neue"/>
                <a:ea typeface="TT Rounds Neue"/>
                <a:cs typeface="TT Rounds Neue"/>
                <a:sym typeface="TT Rounds Neue"/>
              </a:rPr>
              <a:t>Fairly straightforward application. I submitted my workday application and resume and cover letter</a:t>
            </a:r>
          </a:p>
          <a:p>
            <a:pPr algn="ctr" marL="446815" indent="-223407" lvl="1">
              <a:lnSpc>
                <a:spcPts val="2897"/>
              </a:lnSpc>
              <a:buFont typeface="Arial"/>
              <a:buChar char="•"/>
            </a:pPr>
            <a:r>
              <a:rPr lang="en-US" sz="2069">
                <a:solidFill>
                  <a:srgbClr val="000000"/>
                </a:solidFill>
                <a:latin typeface="TT Rounds Neue"/>
                <a:ea typeface="TT Rounds Neue"/>
                <a:cs typeface="TT Rounds Neue"/>
                <a:sym typeface="TT Rounds Neue"/>
              </a:rPr>
              <a:t>Following my application I had a single panel interview with the team and some time later got the news I was in</a:t>
            </a:r>
          </a:p>
          <a:p>
            <a:pPr algn="ctr">
              <a:lnSpc>
                <a:spcPts val="2897"/>
              </a:lnSpc>
            </a:pPr>
          </a:p>
          <a:p>
            <a:pPr algn="ctr">
              <a:lnSpc>
                <a:spcPts val="2897"/>
              </a:lnSpc>
            </a:pPr>
            <a:r>
              <a:rPr lang="en-US" sz="2069" b="true">
                <a:solidFill>
                  <a:srgbClr val="000000"/>
                </a:solidFill>
                <a:latin typeface="TT Rounds Neue Bold"/>
                <a:ea typeface="TT Rounds Neue Bold"/>
                <a:cs typeface="TT Rounds Neue Bold"/>
                <a:sym typeface="TT Rounds Neue Bold"/>
              </a:rPr>
              <a:t>Useful tips: </a:t>
            </a:r>
          </a:p>
          <a:p>
            <a:pPr algn="ctr" marL="446815" indent="-223407" lvl="1">
              <a:lnSpc>
                <a:spcPts val="2897"/>
              </a:lnSpc>
              <a:buFont typeface="Arial"/>
              <a:buChar char="•"/>
            </a:pPr>
            <a:r>
              <a:rPr lang="en-US" sz="2069">
                <a:solidFill>
                  <a:srgbClr val="000000"/>
                </a:solidFill>
                <a:latin typeface="TT Rounds Neue"/>
                <a:ea typeface="TT Rounds Neue"/>
                <a:cs typeface="TT Rounds Neue"/>
                <a:sym typeface="TT Rounds Neue"/>
              </a:rPr>
              <a:t>Keep your resume/CV to one page, and in both resume and cover letter, note the key skills that would be sought - research and writing, project management, ability to work in a multi-cultural environment. Highlight any trade courses you’ve taken or coursework. </a:t>
            </a:r>
          </a:p>
          <a:p>
            <a:pPr algn="ctr" marL="446815" indent="-223407" lvl="1">
              <a:lnSpc>
                <a:spcPts val="2897"/>
              </a:lnSpc>
              <a:buFont typeface="Arial"/>
              <a:buChar char="•"/>
            </a:pPr>
            <a:r>
              <a:rPr lang="en-US" sz="2069">
                <a:solidFill>
                  <a:srgbClr val="000000"/>
                </a:solidFill>
                <a:latin typeface="TT Rounds Neue"/>
                <a:ea typeface="TT Rounds Neue"/>
                <a:cs typeface="TT Rounds Neue"/>
                <a:sym typeface="TT Rounds Neue"/>
              </a:rPr>
              <a:t>It is useful to find a contact and send an email after submitting a generic application on workday - I sent an email to my division’s director </a:t>
            </a:r>
          </a:p>
        </p:txBody>
      </p:sp>
      <p:sp>
        <p:nvSpPr>
          <p:cNvPr name="Freeform 5" id="5"/>
          <p:cNvSpPr/>
          <p:nvPr/>
        </p:nvSpPr>
        <p:spPr>
          <a:xfrm flipH="false" flipV="false" rot="0">
            <a:off x="15029173" y="329025"/>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3"/>
            <a:stretch>
              <a:fillRect l="0" t="-162285" r="0" b="-167448"/>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864979"/>
            <a:ext cx="10719026" cy="9586710"/>
          </a:xfrm>
          <a:prstGeom prst="rect">
            <a:avLst/>
          </a:prstGeom>
        </p:spPr>
        <p:txBody>
          <a:bodyPr anchor="t" rtlCol="false" tIns="0" lIns="0" bIns="0" rIns="0">
            <a:spAutoFit/>
          </a:bodyPr>
          <a:lstStyle/>
          <a:p>
            <a:pPr algn="l">
              <a:lnSpc>
                <a:spcPts val="2799"/>
              </a:lnSpc>
            </a:pPr>
            <a:r>
              <a:rPr lang="en-US" sz="1999" b="true">
                <a:solidFill>
                  <a:srgbClr val="000000"/>
                </a:solidFill>
                <a:latin typeface="TT Rounds Neue Bold"/>
                <a:ea typeface="TT Rounds Neue Bold"/>
                <a:cs typeface="TT Rounds Neue Bold"/>
                <a:sym typeface="TT Rounds Neue Bold"/>
              </a:rPr>
              <a:t>United Nations Secretariat</a:t>
            </a:r>
          </a:p>
          <a:p>
            <a:pPr algn="l" marL="431799" indent="-215899" lvl="1">
              <a:lnSpc>
                <a:spcPts val="2799"/>
              </a:lnSpc>
              <a:buFont typeface="Arial"/>
              <a:buChar char="•"/>
            </a:pPr>
            <a:r>
              <a:rPr lang="en-US" sz="1999">
                <a:solidFill>
                  <a:srgbClr val="000000"/>
                </a:solidFill>
                <a:latin typeface="TT Rounds Neue"/>
                <a:ea typeface="TT Rounds Neue"/>
                <a:cs typeface="TT Rounds Neue"/>
                <a:sym typeface="TT Rounds Neue"/>
              </a:rPr>
              <a:t>Internships</a:t>
            </a:r>
          </a:p>
          <a:p>
            <a:pPr algn="l" marL="863598" indent="-287866" lvl="2">
              <a:lnSpc>
                <a:spcPts val="2799"/>
              </a:lnSpc>
              <a:buFont typeface="Arial"/>
              <a:buChar char="⚬"/>
            </a:pPr>
            <a:r>
              <a:rPr lang="en-US" sz="1999">
                <a:solidFill>
                  <a:srgbClr val="000000"/>
                </a:solidFill>
                <a:latin typeface="TT Rounds Neue"/>
                <a:ea typeface="TT Rounds Neue"/>
                <a:cs typeface="TT Rounds Neue"/>
                <a:sym typeface="TT Rounds Neue"/>
              </a:rPr>
              <a:t>Across departments such as UNCTAD, UNITAR, etc. </a:t>
            </a:r>
          </a:p>
          <a:p>
            <a:pPr algn="l" marL="863598" indent="-287866" lvl="2">
              <a:lnSpc>
                <a:spcPts val="2799"/>
              </a:lnSpc>
              <a:buFont typeface="Arial"/>
              <a:buChar char="⚬"/>
            </a:pPr>
            <a:r>
              <a:rPr lang="en-US" sz="1999">
                <a:solidFill>
                  <a:srgbClr val="000000"/>
                </a:solidFill>
                <a:latin typeface="TT Rounds Neue"/>
                <a:ea typeface="TT Rounds Neue"/>
                <a:cs typeface="TT Rounds Neue"/>
                <a:sym typeface="TT Rounds Neue"/>
              </a:rPr>
              <a:t>As there’s so much variety and scope, you can apply for the department you’re most interested in and have a strong background with. </a:t>
            </a:r>
          </a:p>
          <a:p>
            <a:pPr algn="l" marL="431799" indent="-215899" lvl="1">
              <a:lnSpc>
                <a:spcPts val="2799"/>
              </a:lnSpc>
              <a:buFont typeface="Arial"/>
              <a:buChar char="•"/>
            </a:pPr>
            <a:r>
              <a:rPr lang="en-US" sz="1999">
                <a:solidFill>
                  <a:srgbClr val="000000"/>
                </a:solidFill>
                <a:latin typeface="TT Rounds Neue"/>
                <a:ea typeface="TT Rounds Neue"/>
                <a:cs typeface="TT Rounds Neue"/>
                <a:sym typeface="TT Rounds Neue"/>
              </a:rPr>
              <a:t>Young Professionals Programme (YPP)</a:t>
            </a:r>
          </a:p>
          <a:p>
            <a:pPr algn="l" marL="863598" indent="-287866" lvl="2">
              <a:lnSpc>
                <a:spcPts val="2799"/>
              </a:lnSpc>
              <a:buFont typeface="Arial"/>
              <a:buChar char="⚬"/>
            </a:pPr>
            <a:r>
              <a:rPr lang="en-US" sz="1999">
                <a:solidFill>
                  <a:srgbClr val="000000"/>
                </a:solidFill>
                <a:latin typeface="TT Rounds Neue"/>
                <a:ea typeface="TT Rounds Neue"/>
                <a:cs typeface="TT Rounds Neue"/>
                <a:sym typeface="TT Rounds Neue"/>
              </a:rPr>
              <a:t>Entry route into P-1 to P-2 professional roles. Often require that you have two years of work experience. </a:t>
            </a:r>
          </a:p>
          <a:p>
            <a:pPr algn="l" marL="431799" indent="-215899" lvl="1">
              <a:lnSpc>
                <a:spcPts val="2799"/>
              </a:lnSpc>
              <a:buFont typeface="Arial"/>
              <a:buChar char="•"/>
            </a:pPr>
            <a:r>
              <a:rPr lang="en-US" sz="1999">
                <a:solidFill>
                  <a:srgbClr val="000000"/>
                </a:solidFill>
                <a:latin typeface="TT Rounds Neue"/>
                <a:ea typeface="TT Rounds Neue"/>
                <a:cs typeface="TT Rounds Neue"/>
                <a:sym typeface="TT Rounds Neue"/>
              </a:rPr>
              <a:t>Other UN System Bodies</a:t>
            </a:r>
          </a:p>
          <a:p>
            <a:pPr algn="l" marL="863598" indent="-287866" lvl="2">
              <a:lnSpc>
                <a:spcPts val="2799"/>
              </a:lnSpc>
              <a:buFont typeface="Arial"/>
              <a:buChar char="⚬"/>
            </a:pPr>
            <a:r>
              <a:rPr lang="en-US" sz="1999">
                <a:solidFill>
                  <a:srgbClr val="000000"/>
                </a:solidFill>
                <a:latin typeface="TT Rounds Neue"/>
                <a:ea typeface="TT Rounds Neue"/>
                <a:cs typeface="TT Rounds Neue"/>
                <a:sym typeface="TT Rounds Neue"/>
              </a:rPr>
              <a:t>Specialised agencies (e.g. World Intellectual Property Organization, International Labour Organization) also offer internships and YPP-style programmes</a:t>
            </a:r>
          </a:p>
          <a:p>
            <a:pPr algn="l">
              <a:lnSpc>
                <a:spcPts val="2799"/>
              </a:lnSpc>
            </a:pPr>
          </a:p>
          <a:p>
            <a:pPr algn="l">
              <a:lnSpc>
                <a:spcPts val="2799"/>
              </a:lnSpc>
            </a:pPr>
            <a:r>
              <a:rPr lang="en-US" sz="1999" b="true">
                <a:solidFill>
                  <a:srgbClr val="000000"/>
                </a:solidFill>
                <a:latin typeface="TT Rounds Neue Bold"/>
                <a:ea typeface="TT Rounds Neue Bold"/>
                <a:cs typeface="TT Rounds Neue Bold"/>
                <a:sym typeface="TT Rounds Neue Bold"/>
              </a:rPr>
              <a:t>Organisation for Economic Co-operation and Development (OECD)</a:t>
            </a:r>
          </a:p>
          <a:p>
            <a:pPr algn="l" marL="431799" indent="-215899" lvl="1">
              <a:lnSpc>
                <a:spcPts val="2799"/>
              </a:lnSpc>
              <a:buFont typeface="Arial"/>
              <a:buChar char="•"/>
            </a:pPr>
            <a:r>
              <a:rPr lang="en-US" sz="1999">
                <a:solidFill>
                  <a:srgbClr val="000000"/>
                </a:solidFill>
                <a:latin typeface="TT Rounds Neue"/>
                <a:ea typeface="TT Rounds Neue"/>
                <a:cs typeface="TT Rounds Neue"/>
                <a:sym typeface="TT Rounds Neue"/>
              </a:rPr>
              <a:t>Internships</a:t>
            </a:r>
          </a:p>
          <a:p>
            <a:pPr algn="l" marL="863598" indent="-287866" lvl="2">
              <a:lnSpc>
                <a:spcPts val="2799"/>
              </a:lnSpc>
              <a:buFont typeface="Arial"/>
              <a:buChar char="⚬"/>
            </a:pPr>
            <a:r>
              <a:rPr lang="en-US" sz="1999">
                <a:solidFill>
                  <a:srgbClr val="000000"/>
                </a:solidFill>
                <a:latin typeface="TT Rounds Neue"/>
                <a:ea typeface="TT Rounds Neue"/>
                <a:cs typeface="TT Rounds Neue"/>
                <a:sym typeface="TT Rounds Neue"/>
              </a:rPr>
              <a:t>Available for students completing a bachelor’s, master’s or PhD</a:t>
            </a:r>
          </a:p>
          <a:p>
            <a:pPr algn="l" marL="431799" indent="-215899" lvl="1">
              <a:lnSpc>
                <a:spcPts val="2799"/>
              </a:lnSpc>
              <a:buFont typeface="Arial"/>
              <a:buChar char="•"/>
            </a:pPr>
            <a:r>
              <a:rPr lang="en-US" sz="1999">
                <a:solidFill>
                  <a:srgbClr val="000000"/>
                </a:solidFill>
                <a:latin typeface="TT Rounds Neue"/>
                <a:ea typeface="TT Rounds Neue"/>
                <a:cs typeface="TT Rounds Neue"/>
                <a:sym typeface="TT Rounds Neue"/>
              </a:rPr>
              <a:t>Young Professionals Programme (YPP)</a:t>
            </a:r>
          </a:p>
          <a:p>
            <a:pPr algn="l" marL="863598" indent="-287866" lvl="2">
              <a:lnSpc>
                <a:spcPts val="2799"/>
              </a:lnSpc>
              <a:buFont typeface="Arial"/>
              <a:buChar char="⚬"/>
            </a:pPr>
            <a:r>
              <a:rPr lang="en-US" sz="1999">
                <a:solidFill>
                  <a:srgbClr val="000000"/>
                </a:solidFill>
                <a:latin typeface="TT Rounds Neue"/>
                <a:ea typeface="TT Rounds Neue"/>
                <a:cs typeface="TT Rounds Neue"/>
                <a:sym typeface="TT Rounds Neue"/>
              </a:rPr>
              <a:t>Two-year analytical/operational roles</a:t>
            </a:r>
          </a:p>
          <a:p>
            <a:pPr algn="l" marL="863598" indent="-287866" lvl="2">
              <a:lnSpc>
                <a:spcPts val="2799"/>
              </a:lnSpc>
              <a:buFont typeface="Arial"/>
              <a:buChar char="⚬"/>
            </a:pPr>
            <a:r>
              <a:rPr lang="en-US" sz="1999">
                <a:solidFill>
                  <a:srgbClr val="000000"/>
                </a:solidFill>
                <a:latin typeface="TT Rounds Neue"/>
                <a:ea typeface="TT Rounds Neue"/>
                <a:cs typeface="TT Rounds Neue"/>
                <a:sym typeface="TT Rounds Neue"/>
              </a:rPr>
              <a:t>Targeted at recent undergraduates</a:t>
            </a:r>
          </a:p>
          <a:p>
            <a:pPr algn="l">
              <a:lnSpc>
                <a:spcPts val="2799"/>
              </a:lnSpc>
            </a:pPr>
          </a:p>
          <a:p>
            <a:pPr algn="l">
              <a:lnSpc>
                <a:spcPts val="2799"/>
              </a:lnSpc>
            </a:pPr>
            <a:r>
              <a:rPr lang="en-US" sz="1999">
                <a:solidFill>
                  <a:srgbClr val="000000"/>
                </a:solidFill>
                <a:latin typeface="TT Rounds Neue"/>
                <a:ea typeface="TT Rounds Neue"/>
                <a:cs typeface="TT Rounds Neue"/>
                <a:sym typeface="TT Rounds Neue"/>
              </a:rPr>
              <a:t>Other notable organisations: CERN, World Health Organization, International Trade Center, World Bank, Asian Development Bank, European Bank for Reconstruction and Development, International Telecommunication Union</a:t>
            </a:r>
          </a:p>
          <a:p>
            <a:pPr algn="ctr">
              <a:lnSpc>
                <a:spcPts val="2997"/>
              </a:lnSpc>
              <a:spcBef>
                <a:spcPct val="0"/>
              </a:spcBef>
            </a:pPr>
          </a:p>
          <a:p>
            <a:pPr algn="ctr">
              <a:lnSpc>
                <a:spcPts val="2997"/>
              </a:lnSpc>
              <a:spcBef>
                <a:spcPct val="0"/>
              </a:spcBef>
            </a:pPr>
          </a:p>
          <a:p>
            <a:pPr algn="ctr">
              <a:lnSpc>
                <a:spcPts val="2997"/>
              </a:lnSpc>
              <a:spcBef>
                <a:spcPct val="0"/>
              </a:spcBef>
            </a:pPr>
          </a:p>
          <a:p>
            <a:pPr algn="ctr">
              <a:lnSpc>
                <a:spcPts val="2997"/>
              </a:lnSpc>
              <a:spcBef>
                <a:spcPct val="0"/>
              </a:spcBef>
            </a:pPr>
          </a:p>
          <a:p>
            <a:pPr algn="ctr">
              <a:lnSpc>
                <a:spcPts val="2997"/>
              </a:lnSpc>
              <a:spcBef>
                <a:spcPct val="0"/>
              </a:spcBef>
            </a:pPr>
          </a:p>
        </p:txBody>
      </p:sp>
      <p:sp>
        <p:nvSpPr>
          <p:cNvPr name="Freeform 3" id="3"/>
          <p:cNvSpPr/>
          <p:nvPr/>
        </p:nvSpPr>
        <p:spPr>
          <a:xfrm flipH="false" flipV="false" rot="0">
            <a:off x="11956768" y="3070269"/>
            <a:ext cx="6076691" cy="4534781"/>
          </a:xfrm>
          <a:custGeom>
            <a:avLst/>
            <a:gdLst/>
            <a:ahLst/>
            <a:cxnLst/>
            <a:rect r="r" b="b" t="t" l="l"/>
            <a:pathLst>
              <a:path h="4534781" w="6076691">
                <a:moveTo>
                  <a:pt x="0" y="0"/>
                </a:moveTo>
                <a:lnTo>
                  <a:pt x="6076691" y="0"/>
                </a:lnTo>
                <a:lnTo>
                  <a:pt x="6076691" y="4534781"/>
                </a:lnTo>
                <a:lnTo>
                  <a:pt x="0" y="4534781"/>
                </a:lnTo>
                <a:lnTo>
                  <a:pt x="0" y="0"/>
                </a:lnTo>
                <a:close/>
              </a:path>
            </a:pathLst>
          </a:custGeom>
          <a:blipFill>
            <a:blip r:embed="rId2"/>
            <a:stretch>
              <a:fillRect l="-18601" t="0" r="-15823" b="-19980"/>
            </a:stretch>
          </a:blipFill>
        </p:spPr>
      </p:sp>
      <p:sp>
        <p:nvSpPr>
          <p:cNvPr name="TextBox 4" id="4"/>
          <p:cNvSpPr txBox="true"/>
          <p:nvPr/>
        </p:nvSpPr>
        <p:spPr>
          <a:xfrm rot="0">
            <a:off x="832113" y="271802"/>
            <a:ext cx="14163001" cy="1083466"/>
          </a:xfrm>
          <a:prstGeom prst="rect">
            <a:avLst/>
          </a:prstGeom>
        </p:spPr>
        <p:txBody>
          <a:bodyPr anchor="t" rtlCol="false" tIns="0" lIns="0" bIns="0" rIns="0">
            <a:spAutoFit/>
          </a:bodyPr>
          <a:lstStyle/>
          <a:p>
            <a:pPr algn="l">
              <a:lnSpc>
                <a:spcPts val="8959"/>
              </a:lnSpc>
            </a:pPr>
            <a:r>
              <a:rPr lang="en-US" sz="6013" spc="-499">
                <a:solidFill>
                  <a:srgbClr val="373737"/>
                </a:solidFill>
                <a:latin typeface="Bricolage Grotesque"/>
                <a:ea typeface="Bricolage Grotesque"/>
                <a:cs typeface="Bricolage Grotesque"/>
                <a:sym typeface="Bricolage Grotesque"/>
              </a:rPr>
              <a:t>Entry-level roles in International Organisations</a:t>
            </a:r>
          </a:p>
        </p:txBody>
      </p:sp>
      <p:sp>
        <p:nvSpPr>
          <p:cNvPr name="Freeform 5" id="5"/>
          <p:cNvSpPr/>
          <p:nvPr/>
        </p:nvSpPr>
        <p:spPr>
          <a:xfrm flipH="false" flipV="false" rot="0">
            <a:off x="15029173" y="329025"/>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3"/>
            <a:stretch>
              <a:fillRect l="0" t="-162285" r="0" b="-167448"/>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94839" y="2977608"/>
            <a:ext cx="6718289" cy="5458160"/>
          </a:xfrm>
          <a:prstGeom prst="rect">
            <a:avLst/>
          </a:prstGeom>
        </p:spPr>
        <p:txBody>
          <a:bodyPr anchor="t" rtlCol="false" tIns="0" lIns="0" bIns="0" rIns="0">
            <a:spAutoFit/>
          </a:bodyPr>
          <a:lstStyle/>
          <a:p>
            <a:pPr algn="ctr">
              <a:lnSpc>
                <a:spcPts val="3131"/>
              </a:lnSpc>
            </a:pPr>
          </a:p>
          <a:p>
            <a:pPr algn="ctr">
              <a:lnSpc>
                <a:spcPts val="3131"/>
              </a:lnSpc>
            </a:pPr>
            <a:r>
              <a:rPr lang="en-US" sz="2236" b="true">
                <a:solidFill>
                  <a:srgbClr val="000000"/>
                </a:solidFill>
                <a:latin typeface="TT Rounds Neue Bold"/>
                <a:ea typeface="TT Rounds Neue Bold"/>
                <a:cs typeface="TT Rounds Neue Bold"/>
                <a:sym typeface="TT Rounds Neue Bold"/>
              </a:rPr>
              <a:t>Workday: </a:t>
            </a:r>
            <a:r>
              <a:rPr lang="en-US" sz="2236">
                <a:solidFill>
                  <a:srgbClr val="000000"/>
                </a:solidFill>
                <a:latin typeface="TT Rounds Neue"/>
                <a:ea typeface="TT Rounds Neue"/>
                <a:cs typeface="TT Rounds Neue"/>
                <a:sym typeface="TT Rounds Neue"/>
              </a:rPr>
              <a:t>Some internships run on a rolling basis . This is true for the WTO, so you may not see an advert, you would just need to go on the organization’s workday and apply. WIPO also has an internship roster.</a:t>
            </a:r>
          </a:p>
          <a:p>
            <a:pPr algn="ctr">
              <a:lnSpc>
                <a:spcPts val="3131"/>
              </a:lnSpc>
            </a:pPr>
            <a:r>
              <a:rPr lang="en-US" sz="2236" b="true">
                <a:solidFill>
                  <a:srgbClr val="000000"/>
                </a:solidFill>
                <a:latin typeface="TT Rounds Neue Bold"/>
                <a:ea typeface="TT Rounds Neue Bold"/>
                <a:cs typeface="TT Rounds Neue Bold"/>
                <a:sym typeface="TT Rounds Neue Bold"/>
              </a:rPr>
              <a:t>LinkedIn</a:t>
            </a:r>
            <a:r>
              <a:rPr lang="en-US" sz="2236">
                <a:solidFill>
                  <a:srgbClr val="000000"/>
                </a:solidFill>
                <a:latin typeface="TT Rounds Neue"/>
                <a:ea typeface="TT Rounds Neue"/>
                <a:cs typeface="TT Rounds Neue"/>
                <a:sym typeface="TT Rounds Neue"/>
              </a:rPr>
              <a:t>: You can setup a job alert as well for organization’s your particularly interested in on Linkedin and follow them </a:t>
            </a:r>
          </a:p>
          <a:p>
            <a:pPr algn="ctr">
              <a:lnSpc>
                <a:spcPts val="3131"/>
              </a:lnSpc>
              <a:spcBef>
                <a:spcPct val="0"/>
              </a:spcBef>
            </a:pPr>
            <a:r>
              <a:rPr lang="en-US" b="true" sz="2236">
                <a:solidFill>
                  <a:srgbClr val="000000"/>
                </a:solidFill>
                <a:latin typeface="TT Rounds Neue Bold"/>
                <a:ea typeface="TT Rounds Neue Bold"/>
                <a:cs typeface="TT Rounds Neue Bold"/>
                <a:sym typeface="TT Rounds Neue Bold"/>
              </a:rPr>
              <a:t>Cold email:</a:t>
            </a:r>
            <a:r>
              <a:rPr lang="en-US" sz="2236">
                <a:solidFill>
                  <a:srgbClr val="000000"/>
                </a:solidFill>
                <a:latin typeface="TT Rounds Neue"/>
                <a:ea typeface="TT Rounds Neue"/>
                <a:cs typeface="TT Rounds Neue"/>
                <a:sym typeface="TT Rounds Neue"/>
              </a:rPr>
              <a:t> Sometimes there is no specific openings, but for internships if you can find someone’s contact, you can shoot them an email and express interest. This is also more effective if you have a reference. </a:t>
            </a:r>
          </a:p>
        </p:txBody>
      </p:sp>
      <p:sp>
        <p:nvSpPr>
          <p:cNvPr name="TextBox 3" id="3"/>
          <p:cNvSpPr txBox="true"/>
          <p:nvPr/>
        </p:nvSpPr>
        <p:spPr>
          <a:xfrm rot="0">
            <a:off x="1877628" y="7747089"/>
            <a:ext cx="5336192" cy="712746"/>
          </a:xfrm>
          <a:prstGeom prst="rect">
            <a:avLst/>
          </a:prstGeom>
        </p:spPr>
        <p:txBody>
          <a:bodyPr anchor="t" rtlCol="false" tIns="0" lIns="0" bIns="0" rIns="0">
            <a:spAutoFit/>
          </a:bodyPr>
          <a:lstStyle/>
          <a:p>
            <a:pPr algn="l">
              <a:lnSpc>
                <a:spcPts val="2851"/>
              </a:lnSpc>
            </a:pPr>
            <a:r>
              <a:rPr lang="en-US" sz="2036" u="sng">
                <a:solidFill>
                  <a:srgbClr val="000000"/>
                </a:solidFill>
                <a:latin typeface="Arimo"/>
                <a:ea typeface="Arimo"/>
                <a:cs typeface="Arimo"/>
                <a:sym typeface="Arimo"/>
                <a:hlinkClick r:id="rId2" tooltip="https://www.linkedin.com/company/opportunities-for-youth-organization/posts/?feedView=all"/>
              </a:rPr>
              <a:t>https://www.linkedin.com/company/opportunities-for-youth-organization/posts/?feedView=all</a:t>
            </a:r>
          </a:p>
        </p:txBody>
      </p:sp>
      <p:sp>
        <p:nvSpPr>
          <p:cNvPr name="TextBox 4" id="4"/>
          <p:cNvSpPr txBox="true"/>
          <p:nvPr/>
        </p:nvSpPr>
        <p:spPr>
          <a:xfrm rot="0">
            <a:off x="2000242" y="2343377"/>
            <a:ext cx="3380157" cy="874729"/>
          </a:xfrm>
          <a:prstGeom prst="rect">
            <a:avLst/>
          </a:prstGeom>
        </p:spPr>
        <p:txBody>
          <a:bodyPr anchor="t" rtlCol="false" tIns="0" lIns="0" bIns="0" rIns="0">
            <a:spAutoFit/>
          </a:bodyPr>
          <a:lstStyle/>
          <a:p>
            <a:pPr algn="l">
              <a:lnSpc>
                <a:spcPts val="7283"/>
              </a:lnSpc>
            </a:pPr>
            <a:r>
              <a:rPr lang="en-US" sz="4887" spc="-405">
                <a:solidFill>
                  <a:srgbClr val="373737"/>
                </a:solidFill>
                <a:latin typeface="Bricolage Grotesque"/>
                <a:ea typeface="Bricolage Grotesque"/>
                <a:cs typeface="Bricolage Grotesque"/>
                <a:sym typeface="Bricolage Grotesque"/>
              </a:rPr>
              <a:t>Job Pages</a:t>
            </a:r>
          </a:p>
        </p:txBody>
      </p:sp>
      <p:sp>
        <p:nvSpPr>
          <p:cNvPr name="TextBox 5" id="5"/>
          <p:cNvSpPr txBox="true"/>
          <p:nvPr/>
        </p:nvSpPr>
        <p:spPr>
          <a:xfrm rot="0">
            <a:off x="1274556" y="729868"/>
            <a:ext cx="14840567" cy="874729"/>
          </a:xfrm>
          <a:prstGeom prst="rect">
            <a:avLst/>
          </a:prstGeom>
        </p:spPr>
        <p:txBody>
          <a:bodyPr anchor="t" rtlCol="false" tIns="0" lIns="0" bIns="0" rIns="0">
            <a:spAutoFit/>
          </a:bodyPr>
          <a:lstStyle/>
          <a:p>
            <a:pPr algn="l">
              <a:lnSpc>
                <a:spcPts val="7283"/>
              </a:lnSpc>
            </a:pPr>
            <a:r>
              <a:rPr lang="en-US" sz="4887" spc="-405">
                <a:solidFill>
                  <a:srgbClr val="000000"/>
                </a:solidFill>
                <a:latin typeface="Bricolage Grotesque"/>
                <a:ea typeface="Bricolage Grotesque"/>
                <a:cs typeface="Bricolage Grotesque"/>
                <a:sym typeface="Bricolage Grotesque"/>
              </a:rPr>
              <a:t>Where to look for vacancies in this field? </a:t>
            </a:r>
          </a:p>
        </p:txBody>
      </p:sp>
      <p:sp>
        <p:nvSpPr>
          <p:cNvPr name="Freeform 6" id="6"/>
          <p:cNvSpPr/>
          <p:nvPr/>
        </p:nvSpPr>
        <p:spPr>
          <a:xfrm flipH="false" flipV="false" rot="0">
            <a:off x="15029173" y="329025"/>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3"/>
            <a:stretch>
              <a:fillRect l="0" t="-162285" r="0" b="-167448"/>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406510" y="3178866"/>
            <a:ext cx="7526532" cy="5023960"/>
          </a:xfrm>
          <a:custGeom>
            <a:avLst/>
            <a:gdLst/>
            <a:ahLst/>
            <a:cxnLst/>
            <a:rect r="r" b="b" t="t" l="l"/>
            <a:pathLst>
              <a:path h="5023960" w="7526532">
                <a:moveTo>
                  <a:pt x="0" y="0"/>
                </a:moveTo>
                <a:lnTo>
                  <a:pt x="7526533" y="0"/>
                </a:lnTo>
                <a:lnTo>
                  <a:pt x="7526533" y="5023960"/>
                </a:lnTo>
                <a:lnTo>
                  <a:pt x="0" y="5023960"/>
                </a:lnTo>
                <a:lnTo>
                  <a:pt x="0" y="0"/>
                </a:lnTo>
                <a:close/>
              </a:path>
            </a:pathLst>
          </a:custGeom>
          <a:blipFill>
            <a:blip r:embed="rId2"/>
            <a:stretch>
              <a:fillRect l="0" t="0" r="0" b="0"/>
            </a:stretch>
          </a:blipFill>
        </p:spPr>
      </p:sp>
      <p:sp>
        <p:nvSpPr>
          <p:cNvPr name="TextBox 3" id="3"/>
          <p:cNvSpPr txBox="true"/>
          <p:nvPr/>
        </p:nvSpPr>
        <p:spPr>
          <a:xfrm rot="0">
            <a:off x="1028700" y="551922"/>
            <a:ext cx="16230600" cy="1801176"/>
          </a:xfrm>
          <a:prstGeom prst="rect">
            <a:avLst/>
          </a:prstGeom>
        </p:spPr>
        <p:txBody>
          <a:bodyPr anchor="t" rtlCol="false" tIns="0" lIns="0" bIns="0" rIns="0">
            <a:spAutoFit/>
          </a:bodyPr>
          <a:lstStyle/>
          <a:p>
            <a:pPr algn="ctr">
              <a:lnSpc>
                <a:spcPts val="7283"/>
              </a:lnSpc>
              <a:spcBef>
                <a:spcPct val="0"/>
              </a:spcBef>
            </a:pPr>
            <a:r>
              <a:rPr lang="en-US" sz="4887" spc="-405">
                <a:solidFill>
                  <a:srgbClr val="000000"/>
                </a:solidFill>
                <a:latin typeface="Bricolage Grotesque"/>
                <a:ea typeface="Bricolage Grotesque"/>
                <a:cs typeface="Bricolage Grotesque"/>
                <a:sym typeface="Bricolage Grotesque"/>
              </a:rPr>
              <a:t>What types of coursework or prior internship/clinical experience tend to make candidates more competitive?</a:t>
            </a:r>
          </a:p>
        </p:txBody>
      </p:sp>
      <p:sp>
        <p:nvSpPr>
          <p:cNvPr name="TextBox 4" id="4"/>
          <p:cNvSpPr txBox="true"/>
          <p:nvPr/>
        </p:nvSpPr>
        <p:spPr>
          <a:xfrm rot="0">
            <a:off x="1160341" y="2667191"/>
            <a:ext cx="8333179" cy="7020260"/>
          </a:xfrm>
          <a:prstGeom prst="rect">
            <a:avLst/>
          </a:prstGeom>
        </p:spPr>
        <p:txBody>
          <a:bodyPr anchor="t" rtlCol="false" tIns="0" lIns="0" bIns="0" rIns="0">
            <a:spAutoFit/>
          </a:bodyPr>
          <a:lstStyle/>
          <a:p>
            <a:pPr algn="ctr">
              <a:lnSpc>
                <a:spcPts val="3131"/>
              </a:lnSpc>
            </a:pPr>
            <a:r>
              <a:rPr lang="en-US" sz="2236">
                <a:solidFill>
                  <a:srgbClr val="000000"/>
                </a:solidFill>
                <a:latin typeface="TT Rounds Neue"/>
                <a:ea typeface="TT Rounds Neue"/>
                <a:cs typeface="TT Rounds Neue"/>
                <a:sym typeface="TT Rounds Neue"/>
              </a:rPr>
              <a:t>Useful experiences to have</a:t>
            </a:r>
          </a:p>
          <a:p>
            <a:pPr algn="ctr">
              <a:lnSpc>
                <a:spcPts val="3131"/>
              </a:lnSpc>
            </a:pPr>
          </a:p>
          <a:p>
            <a:pPr algn="ctr">
              <a:lnSpc>
                <a:spcPts val="3131"/>
              </a:lnSpc>
            </a:pPr>
            <a:r>
              <a:rPr lang="en-US" sz="2236" b="true">
                <a:solidFill>
                  <a:srgbClr val="000000"/>
                </a:solidFill>
                <a:latin typeface="TT Rounds Neue Bold"/>
                <a:ea typeface="TT Rounds Neue Bold"/>
                <a:cs typeface="TT Rounds Neue Bold"/>
                <a:sym typeface="TT Rounds Neue Bold"/>
              </a:rPr>
              <a:t>Research tasks:</a:t>
            </a:r>
            <a:r>
              <a:rPr lang="en-US" sz="2236">
                <a:solidFill>
                  <a:srgbClr val="000000"/>
                </a:solidFill>
                <a:latin typeface="TT Rounds Neue"/>
                <a:ea typeface="TT Rounds Neue"/>
                <a:cs typeface="TT Rounds Neue"/>
                <a:sym typeface="TT Rounds Neue"/>
              </a:rPr>
              <a:t> For instance working as a research assistant to a professor. I worked in my Law school clinic but on a research based project. </a:t>
            </a:r>
          </a:p>
          <a:p>
            <a:pPr algn="ctr">
              <a:lnSpc>
                <a:spcPts val="3131"/>
              </a:lnSpc>
            </a:pPr>
            <a:r>
              <a:rPr lang="en-US" sz="2236" b="true">
                <a:solidFill>
                  <a:srgbClr val="000000"/>
                </a:solidFill>
                <a:latin typeface="TT Rounds Neue Bold"/>
                <a:ea typeface="TT Rounds Neue Bold"/>
                <a:cs typeface="TT Rounds Neue Bold"/>
                <a:sym typeface="TT Rounds Neue Bold"/>
              </a:rPr>
              <a:t>Teaching experience: </a:t>
            </a:r>
            <a:r>
              <a:rPr lang="en-US" sz="2236">
                <a:solidFill>
                  <a:srgbClr val="000000"/>
                </a:solidFill>
                <a:latin typeface="TT Rounds Neue"/>
                <a:ea typeface="TT Rounds Neue"/>
                <a:cs typeface="TT Rounds Neue"/>
                <a:sym typeface="TT Rounds Neue"/>
              </a:rPr>
              <a:t>A lot of Organisations engage with capacity-building projects, developing educational content, so having experience teaching either as a tutor or in another capacity can be really useful. </a:t>
            </a:r>
          </a:p>
          <a:p>
            <a:pPr algn="ctr">
              <a:lnSpc>
                <a:spcPts val="3131"/>
              </a:lnSpc>
            </a:pPr>
            <a:r>
              <a:rPr lang="en-US" sz="2236" b="true">
                <a:solidFill>
                  <a:srgbClr val="000000"/>
                </a:solidFill>
                <a:latin typeface="TT Rounds Neue Bold"/>
                <a:ea typeface="TT Rounds Neue Bold"/>
                <a:cs typeface="TT Rounds Neue Bold"/>
                <a:sym typeface="TT Rounds Neue Bold"/>
              </a:rPr>
              <a:t>Project/event management:</a:t>
            </a:r>
            <a:r>
              <a:rPr lang="en-US" sz="2236">
                <a:solidFill>
                  <a:srgbClr val="000000"/>
                </a:solidFill>
                <a:latin typeface="TT Rounds Neue"/>
                <a:ea typeface="TT Rounds Neue"/>
                <a:cs typeface="TT Rounds Neue"/>
                <a:sym typeface="TT Rounds Neue"/>
              </a:rPr>
              <a:t> A lot of organisations also function as a meeting point for government officials or other notable figures so having experience organising events can be useful to highlight. </a:t>
            </a:r>
          </a:p>
          <a:p>
            <a:pPr algn="ctr">
              <a:lnSpc>
                <a:spcPts val="3131"/>
              </a:lnSpc>
            </a:pPr>
            <a:r>
              <a:rPr lang="en-US" sz="2236" b="true">
                <a:solidFill>
                  <a:srgbClr val="000000"/>
                </a:solidFill>
                <a:latin typeface="TT Rounds Neue Bold"/>
                <a:ea typeface="TT Rounds Neue Bold"/>
                <a:cs typeface="TT Rounds Neue Bold"/>
                <a:sym typeface="TT Rounds Neue Bold"/>
              </a:rPr>
              <a:t>Speaking engagements: </a:t>
            </a:r>
            <a:r>
              <a:rPr lang="en-US" sz="2236">
                <a:solidFill>
                  <a:srgbClr val="000000"/>
                </a:solidFill>
                <a:latin typeface="TT Rounds Neue"/>
                <a:ea typeface="TT Rounds Neue"/>
                <a:cs typeface="TT Rounds Neue"/>
                <a:sym typeface="TT Rounds Neue"/>
              </a:rPr>
              <a:t>Mooting, debate tournaments, or speaking in other conferences like TEDx can actually be really useful. Note the WTO has a mooting competition. There’s also the Nelson Mandela Human Rights Moot at the United Nations. </a:t>
            </a:r>
          </a:p>
          <a:p>
            <a:pPr algn="ctr">
              <a:lnSpc>
                <a:spcPts val="3131"/>
              </a:lnSpc>
              <a:spcBef>
                <a:spcPct val="0"/>
              </a:spcBef>
            </a:pPr>
          </a:p>
        </p:txBody>
      </p:sp>
      <p:sp>
        <p:nvSpPr>
          <p:cNvPr name="Freeform 5" id="5"/>
          <p:cNvSpPr/>
          <p:nvPr/>
        </p:nvSpPr>
        <p:spPr>
          <a:xfrm flipH="false" flipV="false" rot="0">
            <a:off x="15042603" y="154441"/>
            <a:ext cx="3006746" cy="699675"/>
          </a:xfrm>
          <a:custGeom>
            <a:avLst/>
            <a:gdLst/>
            <a:ahLst/>
            <a:cxnLst/>
            <a:rect r="r" b="b" t="t" l="l"/>
            <a:pathLst>
              <a:path h="699675" w="3006746">
                <a:moveTo>
                  <a:pt x="0" y="0"/>
                </a:moveTo>
                <a:lnTo>
                  <a:pt x="3006746" y="0"/>
                </a:lnTo>
                <a:lnTo>
                  <a:pt x="3006746" y="699675"/>
                </a:lnTo>
                <a:lnTo>
                  <a:pt x="0" y="699675"/>
                </a:lnTo>
                <a:lnTo>
                  <a:pt x="0" y="0"/>
                </a:lnTo>
                <a:close/>
              </a:path>
            </a:pathLst>
          </a:custGeom>
          <a:blipFill>
            <a:blip r:embed="rId3"/>
            <a:stretch>
              <a:fillRect l="0" t="-162285" r="0" b="-167448"/>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DAHBy7SYE7g</dc:identifier>
  <dcterms:modified xsi:type="dcterms:W3CDTF">2011-08-01T06:04:30Z</dcterms:modified>
  <cp:revision>1</cp:revision>
  <dc:title>Saira Slides 22-02-26</dc:title>
</cp:coreProperties>
</file>